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06" r:id="rId3"/>
    <p:sldId id="307" r:id="rId4"/>
    <p:sldId id="308" r:id="rId5"/>
    <p:sldId id="309" r:id="rId6"/>
    <p:sldId id="310"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BC"/>
    <a:srgbClr val="8FD0FF"/>
    <a:srgbClr val="589FEF"/>
    <a:srgbClr val="00468B"/>
    <a:srgbClr val="00215D"/>
    <a:srgbClr val="E9E9E9"/>
    <a:srgbClr val="1A915D"/>
    <a:srgbClr val="FFFFFF"/>
    <a:srgbClr val="F6F6F6"/>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33" autoAdjust="0"/>
    <p:restoredTop sz="94660"/>
  </p:normalViewPr>
  <p:slideViewPr>
    <p:cSldViewPr snapToGrid="0">
      <p:cViewPr varScale="1">
        <p:scale>
          <a:sx n="91" d="100"/>
          <a:sy n="91" d="100"/>
        </p:scale>
        <p:origin x="102"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カラー比率</c:v>
                </c:pt>
              </c:strCache>
            </c:strRef>
          </c:tx>
          <c:dPt>
            <c:idx val="0"/>
            <c:bubble3D val="0"/>
            <c:spPr>
              <a:solidFill>
                <a:srgbClr val="0071BC"/>
              </a:solidFill>
              <a:ln w="19050">
                <a:solidFill>
                  <a:schemeClr val="lt1"/>
                </a:solidFill>
              </a:ln>
              <a:effectLst/>
            </c:spPr>
            <c:extLst>
              <c:ext xmlns:c16="http://schemas.microsoft.com/office/drawing/2014/chart" uri="{C3380CC4-5D6E-409C-BE32-E72D297353CC}">
                <c16:uniqueId val="{00000001-CEF3-4227-A32A-EFF8EDD1541D}"/>
              </c:ext>
            </c:extLst>
          </c:dPt>
          <c:dPt>
            <c:idx val="1"/>
            <c:bubble3D val="0"/>
            <c:spPr>
              <a:solidFill>
                <a:srgbClr val="E7E7EA"/>
              </a:solidFill>
              <a:ln w="19050">
                <a:solidFill>
                  <a:schemeClr val="lt1"/>
                </a:solidFill>
              </a:ln>
              <a:effectLst/>
            </c:spPr>
            <c:extLst>
              <c:ext xmlns:c16="http://schemas.microsoft.com/office/drawing/2014/chart" uri="{C3380CC4-5D6E-409C-BE32-E72D297353CC}">
                <c16:uniqueId val="{00000002-CEF3-4227-A32A-EFF8EDD1541D}"/>
              </c:ext>
            </c:extLst>
          </c:dPt>
          <c:dPt>
            <c:idx val="2"/>
            <c:bubble3D val="0"/>
            <c:spPr>
              <a:solidFill>
                <a:srgbClr val="007E66"/>
              </a:solidFill>
              <a:ln w="19050">
                <a:solidFill>
                  <a:schemeClr val="lt1"/>
                </a:solidFill>
              </a:ln>
              <a:effectLst/>
            </c:spPr>
            <c:extLst>
              <c:ext xmlns:c16="http://schemas.microsoft.com/office/drawing/2014/chart" uri="{C3380CC4-5D6E-409C-BE32-E72D297353CC}">
                <c16:uniqueId val="{00000003-CEF3-4227-A32A-EFF8EDD1541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E2B-42C5-BC7A-FF97A2D05BCB}"/>
              </c:ext>
            </c:extLst>
          </c:dPt>
          <c:cat>
            <c:strRef>
              <c:f>Sheet1!$A$2:$A$5</c:f>
              <c:strCache>
                <c:ptCount val="3"/>
                <c:pt idx="0">
                  <c:v>ベースカラー</c:v>
                </c:pt>
                <c:pt idx="1">
                  <c:v>サブカラー</c:v>
                </c:pt>
                <c:pt idx="2">
                  <c:v>アクセントカラー</c:v>
                </c:pt>
              </c:strCache>
            </c:strRef>
          </c:cat>
          <c:val>
            <c:numRef>
              <c:f>Sheet1!$B$2:$B$5</c:f>
              <c:numCache>
                <c:formatCode>General</c:formatCode>
                <c:ptCount val="4"/>
                <c:pt idx="0">
                  <c:v>75</c:v>
                </c:pt>
                <c:pt idx="1">
                  <c:v>20</c:v>
                </c:pt>
                <c:pt idx="2">
                  <c:v>5</c:v>
                </c:pt>
              </c:numCache>
            </c:numRef>
          </c:val>
          <c:extLst>
            <c:ext xmlns:c16="http://schemas.microsoft.com/office/drawing/2014/chart" uri="{C3380CC4-5D6E-409C-BE32-E72D297353CC}">
              <c16:uniqueId val="{00000000-CEF3-4227-A32A-EFF8EDD1541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カラー比率</c:v>
                </c:pt>
              </c:strCache>
            </c:strRef>
          </c:tx>
          <c:dPt>
            <c:idx val="0"/>
            <c:bubble3D val="0"/>
            <c:spPr>
              <a:solidFill>
                <a:srgbClr val="FE9D00"/>
              </a:solidFill>
              <a:ln w="19050">
                <a:solidFill>
                  <a:schemeClr val="lt1"/>
                </a:solidFill>
              </a:ln>
              <a:effectLst/>
            </c:spPr>
            <c:extLst>
              <c:ext xmlns:c16="http://schemas.microsoft.com/office/drawing/2014/chart" uri="{C3380CC4-5D6E-409C-BE32-E72D297353CC}">
                <c16:uniqueId val="{00000001-CEF3-4227-A32A-EFF8EDD1541D}"/>
              </c:ext>
            </c:extLst>
          </c:dPt>
          <c:dPt>
            <c:idx val="1"/>
            <c:bubble3D val="0"/>
            <c:spPr>
              <a:solidFill>
                <a:srgbClr val="F4D002"/>
              </a:solidFill>
              <a:ln w="19050">
                <a:solidFill>
                  <a:schemeClr val="lt1"/>
                </a:solidFill>
              </a:ln>
              <a:effectLst/>
            </c:spPr>
            <c:extLst>
              <c:ext xmlns:c16="http://schemas.microsoft.com/office/drawing/2014/chart" uri="{C3380CC4-5D6E-409C-BE32-E72D297353CC}">
                <c16:uniqueId val="{00000002-CEF3-4227-A32A-EFF8EDD1541D}"/>
              </c:ext>
            </c:extLst>
          </c:dPt>
          <c:dPt>
            <c:idx val="2"/>
            <c:bubble3D val="0"/>
            <c:spPr>
              <a:solidFill>
                <a:srgbClr val="FF5050"/>
              </a:solidFill>
              <a:ln w="19050">
                <a:solidFill>
                  <a:schemeClr val="lt1"/>
                </a:solidFill>
              </a:ln>
              <a:effectLst/>
            </c:spPr>
            <c:extLst>
              <c:ext xmlns:c16="http://schemas.microsoft.com/office/drawing/2014/chart" uri="{C3380CC4-5D6E-409C-BE32-E72D297353CC}">
                <c16:uniqueId val="{00000003-CEF3-4227-A32A-EFF8EDD1541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744-4993-95DB-43D62A9962F0}"/>
              </c:ext>
            </c:extLst>
          </c:dPt>
          <c:cat>
            <c:strRef>
              <c:f>Sheet1!$A$2:$A$5</c:f>
              <c:strCache>
                <c:ptCount val="3"/>
                <c:pt idx="0">
                  <c:v>ベースカラー</c:v>
                </c:pt>
                <c:pt idx="1">
                  <c:v>サブカラー</c:v>
                </c:pt>
                <c:pt idx="2">
                  <c:v>アクセントカラー</c:v>
                </c:pt>
              </c:strCache>
            </c:strRef>
          </c:cat>
          <c:val>
            <c:numRef>
              <c:f>Sheet1!$B$2:$B$5</c:f>
              <c:numCache>
                <c:formatCode>General</c:formatCode>
                <c:ptCount val="4"/>
                <c:pt idx="0">
                  <c:v>75</c:v>
                </c:pt>
                <c:pt idx="1">
                  <c:v>20</c:v>
                </c:pt>
                <c:pt idx="2">
                  <c:v>5</c:v>
                </c:pt>
              </c:numCache>
            </c:numRef>
          </c:val>
          <c:extLst>
            <c:ext xmlns:c16="http://schemas.microsoft.com/office/drawing/2014/chart" uri="{C3380CC4-5D6E-409C-BE32-E72D297353CC}">
              <c16:uniqueId val="{00000000-CEF3-4227-A32A-EFF8EDD1541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カラー比率</c:v>
                </c:pt>
              </c:strCache>
            </c:strRef>
          </c:tx>
          <c:spPr>
            <a:solidFill>
              <a:srgbClr val="FE9D00"/>
            </a:solidFill>
            <a:ln w="19050">
              <a:solidFill>
                <a:schemeClr val="lt1"/>
              </a:solidFill>
            </a:ln>
            <a:effectLst/>
          </c:spPr>
          <c:invertIfNegative val="0"/>
          <c:dPt>
            <c:idx val="0"/>
            <c:invertIfNegative val="0"/>
            <c:bubble3D val="0"/>
            <c:spPr>
              <a:solidFill>
                <a:srgbClr val="FE9D00"/>
              </a:solidFill>
              <a:ln w="19050">
                <a:solidFill>
                  <a:schemeClr val="lt1"/>
                </a:solidFill>
              </a:ln>
              <a:effectLst/>
            </c:spPr>
            <c:extLst>
              <c:ext xmlns:c16="http://schemas.microsoft.com/office/drawing/2014/chart" uri="{C3380CC4-5D6E-409C-BE32-E72D297353CC}">
                <c16:uniqueId val="{00000001-CEF3-4227-A32A-EFF8EDD1541D}"/>
              </c:ext>
            </c:extLst>
          </c:dPt>
          <c:dPt>
            <c:idx val="1"/>
            <c:invertIfNegative val="0"/>
            <c:bubble3D val="0"/>
            <c:spPr>
              <a:solidFill>
                <a:srgbClr val="FE9D00"/>
              </a:solidFill>
              <a:ln w="19050">
                <a:solidFill>
                  <a:schemeClr val="lt1"/>
                </a:solidFill>
              </a:ln>
              <a:effectLst/>
            </c:spPr>
            <c:extLst>
              <c:ext xmlns:c16="http://schemas.microsoft.com/office/drawing/2014/chart" uri="{C3380CC4-5D6E-409C-BE32-E72D297353CC}">
                <c16:uniqueId val="{00000002-CEF3-4227-A32A-EFF8EDD1541D}"/>
              </c:ext>
            </c:extLst>
          </c:dPt>
          <c:dPt>
            <c:idx val="2"/>
            <c:invertIfNegative val="0"/>
            <c:bubble3D val="0"/>
            <c:spPr>
              <a:solidFill>
                <a:srgbClr val="FE9D00"/>
              </a:solidFill>
              <a:ln w="19050">
                <a:solidFill>
                  <a:schemeClr val="lt1"/>
                </a:solidFill>
              </a:ln>
              <a:effectLst/>
            </c:spPr>
            <c:extLst>
              <c:ext xmlns:c16="http://schemas.microsoft.com/office/drawing/2014/chart" uri="{C3380CC4-5D6E-409C-BE32-E72D297353CC}">
                <c16:uniqueId val="{00000003-CEF3-4227-A32A-EFF8EDD1541D}"/>
              </c:ext>
            </c:extLst>
          </c:dPt>
          <c:cat>
            <c:strRef>
              <c:f>Sheet1!$A$2:$A$4</c:f>
              <c:strCache>
                <c:ptCount val="3"/>
                <c:pt idx="0">
                  <c:v>ベースカラー</c:v>
                </c:pt>
                <c:pt idx="1">
                  <c:v>サブカラー</c:v>
                </c:pt>
                <c:pt idx="2">
                  <c:v>アクセントカラー</c:v>
                </c:pt>
              </c:strCache>
            </c:strRef>
          </c:cat>
          <c:val>
            <c:numRef>
              <c:f>Sheet1!$B$2:$B$4</c:f>
              <c:numCache>
                <c:formatCode>General</c:formatCode>
                <c:ptCount val="3"/>
                <c:pt idx="0">
                  <c:v>75</c:v>
                </c:pt>
                <c:pt idx="1">
                  <c:v>20</c:v>
                </c:pt>
                <c:pt idx="2">
                  <c:v>5</c:v>
                </c:pt>
              </c:numCache>
            </c:numRef>
          </c:val>
          <c:extLst>
            <c:ext xmlns:c16="http://schemas.microsoft.com/office/drawing/2014/chart" uri="{C3380CC4-5D6E-409C-BE32-E72D297353CC}">
              <c16:uniqueId val="{00000000-CEF3-4227-A32A-EFF8EDD1541D}"/>
            </c:ext>
          </c:extLst>
        </c:ser>
        <c:ser>
          <c:idx val="1"/>
          <c:order val="1"/>
          <c:tx>
            <c:strRef>
              <c:f>Sheet1!$C$1</c:f>
              <c:strCache>
                <c:ptCount val="1"/>
                <c:pt idx="0">
                  <c:v>カラー比率2</c:v>
                </c:pt>
              </c:strCache>
            </c:strRef>
          </c:tx>
          <c:spPr>
            <a:solidFill>
              <a:srgbClr val="F4D002"/>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Sheet1!$C$2:$C$4</c:f>
              <c:numCache>
                <c:formatCode>General</c:formatCode>
                <c:ptCount val="3"/>
                <c:pt idx="0">
                  <c:v>20</c:v>
                </c:pt>
                <c:pt idx="1">
                  <c:v>5</c:v>
                </c:pt>
                <c:pt idx="2">
                  <c:v>75</c:v>
                </c:pt>
              </c:numCache>
            </c:numRef>
          </c:val>
          <c:extLst>
            <c:ext xmlns:c16="http://schemas.microsoft.com/office/drawing/2014/chart" uri="{C3380CC4-5D6E-409C-BE32-E72D297353CC}">
              <c16:uniqueId val="{00000008-C8E1-4C5C-9669-80B12D8AEE51}"/>
            </c:ext>
          </c:extLst>
        </c:ser>
        <c:ser>
          <c:idx val="2"/>
          <c:order val="2"/>
          <c:tx>
            <c:strRef>
              <c:f>Sheet1!$D$1</c:f>
              <c:strCache>
                <c:ptCount val="1"/>
                <c:pt idx="0">
                  <c:v>カラー比率3</c:v>
                </c:pt>
              </c:strCache>
            </c:strRef>
          </c:tx>
          <c:spPr>
            <a:solidFill>
              <a:srgbClr val="FF5050"/>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Sheet1!$D$2:$D$4</c:f>
              <c:numCache>
                <c:formatCode>General</c:formatCode>
                <c:ptCount val="3"/>
                <c:pt idx="0">
                  <c:v>5</c:v>
                </c:pt>
                <c:pt idx="1">
                  <c:v>75</c:v>
                </c:pt>
                <c:pt idx="2">
                  <c:v>20</c:v>
                </c:pt>
              </c:numCache>
            </c:numRef>
          </c:val>
          <c:extLst>
            <c:ext xmlns:c16="http://schemas.microsoft.com/office/drawing/2014/chart" uri="{C3380CC4-5D6E-409C-BE32-E72D297353CC}">
              <c16:uniqueId val="{00000009-C8E1-4C5C-9669-80B12D8AEE51}"/>
            </c:ext>
          </c:extLst>
        </c:ser>
        <c:dLbls>
          <c:showLegendKey val="0"/>
          <c:showVal val="0"/>
          <c:showCatName val="0"/>
          <c:showSerName val="0"/>
          <c:showPercent val="0"/>
          <c:showBubbleSize val="0"/>
        </c:dLbls>
        <c:gapWidth val="100"/>
        <c:overlap val="100"/>
        <c:axId val="1783908336"/>
        <c:axId val="1783908816"/>
      </c:bar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列2</c:v>
                </c:pt>
              </c:strCache>
            </c:strRef>
          </c:tx>
          <c:spPr>
            <a:ln w="50800" cap="rnd">
              <a:solidFill>
                <a:srgbClr val="F4D002"/>
              </a:solidFill>
              <a:round/>
            </a:ln>
            <a:effectLst/>
          </c:spPr>
          <c:marker>
            <c:symbol val="none"/>
          </c:marker>
          <c:dPt>
            <c:idx val="0"/>
            <c:marker>
              <c:symbol val="none"/>
            </c:marker>
            <c:bubble3D val="0"/>
            <c:spPr>
              <a:ln w="50800" cap="rnd">
                <a:solidFill>
                  <a:srgbClr val="F4D002"/>
                </a:solidFill>
                <a:round/>
              </a:ln>
              <a:effectLst/>
            </c:spPr>
            <c:extLst>
              <c:ext xmlns:c16="http://schemas.microsoft.com/office/drawing/2014/chart" uri="{C3380CC4-5D6E-409C-BE32-E72D297353CC}">
                <c16:uniqueId val="{00000001-5E52-4196-A87F-448C07187BCA}"/>
              </c:ext>
            </c:extLst>
          </c:dPt>
          <c:dPt>
            <c:idx val="1"/>
            <c:marker>
              <c:symbol val="none"/>
            </c:marker>
            <c:bubble3D val="0"/>
            <c:spPr>
              <a:ln w="50800" cap="rnd">
                <a:solidFill>
                  <a:srgbClr val="F4D002"/>
                </a:solidFill>
                <a:round/>
              </a:ln>
              <a:effectLst/>
            </c:spPr>
            <c:extLst>
              <c:ext xmlns:c16="http://schemas.microsoft.com/office/drawing/2014/chart" uri="{C3380CC4-5D6E-409C-BE32-E72D297353CC}">
                <c16:uniqueId val="{00000003-5E52-4196-A87F-448C07187BCA}"/>
              </c:ext>
            </c:extLst>
          </c:dPt>
          <c:dPt>
            <c:idx val="2"/>
            <c:marker>
              <c:symbol val="none"/>
            </c:marker>
            <c:bubble3D val="0"/>
            <c:spPr>
              <a:ln w="50800" cap="rnd">
                <a:solidFill>
                  <a:srgbClr val="F4D002"/>
                </a:solidFill>
                <a:round/>
              </a:ln>
              <a:effectLst/>
            </c:spPr>
            <c:extLst>
              <c:ext xmlns:c16="http://schemas.microsoft.com/office/drawing/2014/chart" uri="{C3380CC4-5D6E-409C-BE32-E72D297353CC}">
                <c16:uniqueId val="{00000005-5E52-4196-A87F-448C07187BCA}"/>
              </c:ext>
            </c:extLst>
          </c:dPt>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7</c:v>
                </c:pt>
                <c:pt idx="1">
                  <c:v>6</c:v>
                </c:pt>
                <c:pt idx="2">
                  <c:v>8</c:v>
                </c:pt>
                <c:pt idx="3">
                  <c:v>7</c:v>
                </c:pt>
                <c:pt idx="4">
                  <c:v>7</c:v>
                </c:pt>
              </c:numCache>
            </c:numRef>
          </c:val>
          <c:smooth val="0"/>
          <c:extLst>
            <c:ext xmlns:c16="http://schemas.microsoft.com/office/drawing/2014/chart" uri="{C3380CC4-5D6E-409C-BE32-E72D297353CC}">
              <c16:uniqueId val="{00000008-C8E1-4C5C-9669-80B12D8AEE51}"/>
            </c:ext>
          </c:extLst>
        </c:ser>
        <c:ser>
          <c:idx val="2"/>
          <c:order val="1"/>
          <c:tx>
            <c:strRef>
              <c:f>Sheet1!$D$1</c:f>
              <c:strCache>
                <c:ptCount val="1"/>
                <c:pt idx="0">
                  <c:v>列3</c:v>
                </c:pt>
              </c:strCache>
            </c:strRef>
          </c:tx>
          <c:spPr>
            <a:ln w="50800" cap="rnd">
              <a:solidFill>
                <a:srgbClr val="FF5050"/>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7</c:v>
                </c:pt>
                <c:pt idx="2">
                  <c:v>9</c:v>
                </c:pt>
                <c:pt idx="3">
                  <c:v>8</c:v>
                </c:pt>
                <c:pt idx="4">
                  <c:v>8</c:v>
                </c:pt>
              </c:numCache>
            </c:numRef>
          </c:val>
          <c:smooth val="0"/>
          <c:extLst>
            <c:ext xmlns:c16="http://schemas.microsoft.com/office/drawing/2014/chart" uri="{C3380CC4-5D6E-409C-BE32-E72D297353CC}">
              <c16:uniqueId val="{00000009-C8E1-4C5C-9669-80B12D8AEE51}"/>
            </c:ext>
          </c:extLst>
        </c:ser>
        <c:ser>
          <c:idx val="3"/>
          <c:order val="2"/>
          <c:tx>
            <c:strRef>
              <c:f>Sheet1!$E$1</c:f>
              <c:strCache>
                <c:ptCount val="1"/>
                <c:pt idx="0">
                  <c:v>列4</c:v>
                </c:pt>
              </c:strCache>
            </c:strRef>
          </c:tx>
          <c:spPr>
            <a:ln w="50800" cap="rnd">
              <a:solidFill>
                <a:srgbClr val="FE9D00"/>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8</c:v>
                </c:pt>
                <c:pt idx="1">
                  <c:v>9</c:v>
                </c:pt>
                <c:pt idx="2">
                  <c:v>5</c:v>
                </c:pt>
                <c:pt idx="3">
                  <c:v>6</c:v>
                </c:pt>
                <c:pt idx="4">
                  <c:v>9</c:v>
                </c:pt>
              </c:numCache>
            </c:numRef>
          </c:val>
          <c:smooth val="0"/>
          <c:extLst>
            <c:ext xmlns:c16="http://schemas.microsoft.com/office/drawing/2014/chart" uri="{C3380CC4-5D6E-409C-BE32-E72D297353CC}">
              <c16:uniqueId val="{00000006-D653-4CE9-9AE7-9ACDDE9FF7FA}"/>
            </c:ext>
          </c:extLst>
        </c:ser>
        <c:dLbls>
          <c:showLegendKey val="0"/>
          <c:showVal val="0"/>
          <c:showCatName val="0"/>
          <c:showSerName val="0"/>
          <c:showPercent val="0"/>
          <c:showBubbleSize val="0"/>
        </c:dLbls>
        <c:smooth val="0"/>
        <c:axId val="1783908336"/>
        <c:axId val="1783908816"/>
      </c:line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カラー比率</c:v>
                </c:pt>
              </c:strCache>
            </c:strRef>
          </c:tx>
          <c:spPr>
            <a:ln>
              <a:noFill/>
            </a:ln>
          </c:spPr>
          <c:dPt>
            <c:idx val="0"/>
            <c:bubble3D val="0"/>
            <c:spPr>
              <a:solidFill>
                <a:schemeClr val="bg1"/>
              </a:solidFill>
              <a:ln w="19050">
                <a:noFill/>
              </a:ln>
              <a:effectLst/>
            </c:spPr>
            <c:extLst>
              <c:ext xmlns:c16="http://schemas.microsoft.com/office/drawing/2014/chart" uri="{C3380CC4-5D6E-409C-BE32-E72D297353CC}">
                <c16:uniqueId val="{00000001-CEF3-4227-A32A-EFF8EDD1541D}"/>
              </c:ext>
            </c:extLst>
          </c:dPt>
          <c:dPt>
            <c:idx val="1"/>
            <c:bubble3D val="0"/>
            <c:spPr>
              <a:solidFill>
                <a:srgbClr val="E9E9E9"/>
              </a:solidFill>
              <a:ln w="19050">
                <a:noFill/>
              </a:ln>
              <a:effectLst/>
            </c:spPr>
            <c:extLst>
              <c:ext xmlns:c16="http://schemas.microsoft.com/office/drawing/2014/chart" uri="{C3380CC4-5D6E-409C-BE32-E72D297353CC}">
                <c16:uniqueId val="{00000002-CEF3-4227-A32A-EFF8EDD1541D}"/>
              </c:ext>
            </c:extLst>
          </c:dPt>
          <c:dPt>
            <c:idx val="2"/>
            <c:bubble3D val="0"/>
            <c:spPr>
              <a:solidFill>
                <a:srgbClr val="1A915D"/>
              </a:solidFill>
              <a:ln w="19050">
                <a:noFill/>
              </a:ln>
              <a:effectLst/>
            </c:spPr>
            <c:extLst>
              <c:ext xmlns:c16="http://schemas.microsoft.com/office/drawing/2014/chart" uri="{C3380CC4-5D6E-409C-BE32-E72D297353CC}">
                <c16:uniqueId val="{00000003-CEF3-4227-A32A-EFF8EDD1541D}"/>
              </c:ext>
            </c:extLst>
          </c:dPt>
          <c:dPt>
            <c:idx val="3"/>
            <c:bubble3D val="0"/>
            <c:spPr>
              <a:solidFill>
                <a:schemeClr val="accent4"/>
              </a:solidFill>
              <a:ln w="19050">
                <a:noFill/>
              </a:ln>
              <a:effectLst/>
            </c:spPr>
            <c:extLst>
              <c:ext xmlns:c16="http://schemas.microsoft.com/office/drawing/2014/chart" uri="{C3380CC4-5D6E-409C-BE32-E72D297353CC}">
                <c16:uniqueId val="{00000007-4744-4993-95DB-43D62A9962F0}"/>
              </c:ext>
            </c:extLst>
          </c:dPt>
          <c:cat>
            <c:strRef>
              <c:f>Sheet1!$A$2:$A$5</c:f>
              <c:strCache>
                <c:ptCount val="3"/>
                <c:pt idx="0">
                  <c:v>ベースカラー</c:v>
                </c:pt>
                <c:pt idx="1">
                  <c:v>サブカラー</c:v>
                </c:pt>
                <c:pt idx="2">
                  <c:v>アクセントカラー</c:v>
                </c:pt>
              </c:strCache>
            </c:strRef>
          </c:cat>
          <c:val>
            <c:numRef>
              <c:f>Sheet1!$B$2:$B$5</c:f>
              <c:numCache>
                <c:formatCode>General</c:formatCode>
                <c:ptCount val="4"/>
                <c:pt idx="0">
                  <c:v>75</c:v>
                </c:pt>
                <c:pt idx="1">
                  <c:v>20</c:v>
                </c:pt>
                <c:pt idx="2">
                  <c:v>5</c:v>
                </c:pt>
              </c:numCache>
            </c:numRef>
          </c:val>
          <c:extLst>
            <c:ext xmlns:c16="http://schemas.microsoft.com/office/drawing/2014/chart" uri="{C3380CC4-5D6E-409C-BE32-E72D297353CC}">
              <c16:uniqueId val="{00000000-CEF3-4227-A32A-EFF8EDD1541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カラー比率</c:v>
                </c:pt>
              </c:strCache>
            </c:strRef>
          </c:tx>
          <c:spPr>
            <a:solidFill>
              <a:schemeClr val="bg1"/>
            </a:solidFill>
            <a:ln w="19050">
              <a:solidFill>
                <a:schemeClr val="lt1"/>
              </a:solidFill>
            </a:ln>
            <a:effectLst/>
          </c:spPr>
          <c:invertIfNegative val="0"/>
          <c:dPt>
            <c:idx val="0"/>
            <c:invertIfNegative val="0"/>
            <c:bubble3D val="0"/>
            <c:spPr>
              <a:solidFill>
                <a:schemeClr val="bg1"/>
              </a:solidFill>
              <a:ln w="19050">
                <a:solidFill>
                  <a:schemeClr val="lt1"/>
                </a:solidFill>
              </a:ln>
              <a:effectLst/>
            </c:spPr>
            <c:extLst>
              <c:ext xmlns:c16="http://schemas.microsoft.com/office/drawing/2014/chart" uri="{C3380CC4-5D6E-409C-BE32-E72D297353CC}">
                <c16:uniqueId val="{00000001-CEF3-4227-A32A-EFF8EDD1541D}"/>
              </c:ext>
            </c:extLst>
          </c:dPt>
          <c:dPt>
            <c:idx val="1"/>
            <c:invertIfNegative val="0"/>
            <c:bubble3D val="0"/>
            <c:spPr>
              <a:solidFill>
                <a:schemeClr val="bg1"/>
              </a:solidFill>
              <a:ln w="19050">
                <a:solidFill>
                  <a:schemeClr val="lt1"/>
                </a:solidFill>
              </a:ln>
              <a:effectLst/>
            </c:spPr>
            <c:extLst>
              <c:ext xmlns:c16="http://schemas.microsoft.com/office/drawing/2014/chart" uri="{C3380CC4-5D6E-409C-BE32-E72D297353CC}">
                <c16:uniqueId val="{00000002-CEF3-4227-A32A-EFF8EDD1541D}"/>
              </c:ext>
            </c:extLst>
          </c:dPt>
          <c:dPt>
            <c:idx val="2"/>
            <c:invertIfNegative val="0"/>
            <c:bubble3D val="0"/>
            <c:spPr>
              <a:solidFill>
                <a:schemeClr val="bg1"/>
              </a:solidFill>
              <a:ln w="19050">
                <a:solidFill>
                  <a:schemeClr val="lt1"/>
                </a:solidFill>
              </a:ln>
              <a:effectLst/>
            </c:spPr>
            <c:extLst>
              <c:ext xmlns:c16="http://schemas.microsoft.com/office/drawing/2014/chart" uri="{C3380CC4-5D6E-409C-BE32-E72D297353CC}">
                <c16:uniqueId val="{00000003-CEF3-4227-A32A-EFF8EDD1541D}"/>
              </c:ext>
            </c:extLst>
          </c:dPt>
          <c:cat>
            <c:strRef>
              <c:f>Sheet1!$A$2:$A$4</c:f>
              <c:strCache>
                <c:ptCount val="3"/>
                <c:pt idx="0">
                  <c:v>ベースカラー</c:v>
                </c:pt>
                <c:pt idx="1">
                  <c:v>サブカラー</c:v>
                </c:pt>
                <c:pt idx="2">
                  <c:v>アクセントカラー</c:v>
                </c:pt>
              </c:strCache>
            </c:strRef>
          </c:cat>
          <c:val>
            <c:numRef>
              <c:f>Sheet1!$B$2:$B$4</c:f>
              <c:numCache>
                <c:formatCode>General</c:formatCode>
                <c:ptCount val="3"/>
                <c:pt idx="0">
                  <c:v>75</c:v>
                </c:pt>
                <c:pt idx="1">
                  <c:v>20</c:v>
                </c:pt>
                <c:pt idx="2">
                  <c:v>5</c:v>
                </c:pt>
              </c:numCache>
            </c:numRef>
          </c:val>
          <c:extLst>
            <c:ext xmlns:c16="http://schemas.microsoft.com/office/drawing/2014/chart" uri="{C3380CC4-5D6E-409C-BE32-E72D297353CC}">
              <c16:uniqueId val="{00000000-CEF3-4227-A32A-EFF8EDD1541D}"/>
            </c:ext>
          </c:extLst>
        </c:ser>
        <c:ser>
          <c:idx val="1"/>
          <c:order val="1"/>
          <c:tx>
            <c:strRef>
              <c:f>Sheet1!$C$1</c:f>
              <c:strCache>
                <c:ptCount val="1"/>
                <c:pt idx="0">
                  <c:v>カラー比率2</c:v>
                </c:pt>
              </c:strCache>
            </c:strRef>
          </c:tx>
          <c:spPr>
            <a:solidFill>
              <a:srgbClr val="E9E9E9"/>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Sheet1!$C$2:$C$4</c:f>
              <c:numCache>
                <c:formatCode>General</c:formatCode>
                <c:ptCount val="3"/>
                <c:pt idx="0">
                  <c:v>20</c:v>
                </c:pt>
                <c:pt idx="1">
                  <c:v>5</c:v>
                </c:pt>
                <c:pt idx="2">
                  <c:v>75</c:v>
                </c:pt>
              </c:numCache>
            </c:numRef>
          </c:val>
          <c:extLst>
            <c:ext xmlns:c16="http://schemas.microsoft.com/office/drawing/2014/chart" uri="{C3380CC4-5D6E-409C-BE32-E72D297353CC}">
              <c16:uniqueId val="{00000008-C8E1-4C5C-9669-80B12D8AEE51}"/>
            </c:ext>
          </c:extLst>
        </c:ser>
        <c:ser>
          <c:idx val="2"/>
          <c:order val="2"/>
          <c:tx>
            <c:strRef>
              <c:f>Sheet1!$D$1</c:f>
              <c:strCache>
                <c:ptCount val="1"/>
                <c:pt idx="0">
                  <c:v>カラー比率3</c:v>
                </c:pt>
              </c:strCache>
            </c:strRef>
          </c:tx>
          <c:spPr>
            <a:solidFill>
              <a:srgbClr val="1A915D"/>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Sheet1!$D$2:$D$4</c:f>
              <c:numCache>
                <c:formatCode>General</c:formatCode>
                <c:ptCount val="3"/>
                <c:pt idx="0">
                  <c:v>5</c:v>
                </c:pt>
                <c:pt idx="1">
                  <c:v>75</c:v>
                </c:pt>
                <c:pt idx="2">
                  <c:v>20</c:v>
                </c:pt>
              </c:numCache>
            </c:numRef>
          </c:val>
          <c:extLst>
            <c:ext xmlns:c16="http://schemas.microsoft.com/office/drawing/2014/chart" uri="{C3380CC4-5D6E-409C-BE32-E72D297353CC}">
              <c16:uniqueId val="{00000009-C8E1-4C5C-9669-80B12D8AEE51}"/>
            </c:ext>
          </c:extLst>
        </c:ser>
        <c:dLbls>
          <c:showLegendKey val="0"/>
          <c:showVal val="0"/>
          <c:showCatName val="0"/>
          <c:showSerName val="0"/>
          <c:showPercent val="0"/>
          <c:showBubbleSize val="0"/>
        </c:dLbls>
        <c:gapWidth val="100"/>
        <c:overlap val="100"/>
        <c:axId val="1783908336"/>
        <c:axId val="1783908816"/>
      </c:bar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列2</c:v>
                </c:pt>
              </c:strCache>
            </c:strRef>
          </c:tx>
          <c:spPr>
            <a:ln w="50800" cap="rnd">
              <a:solidFill>
                <a:srgbClr val="1A915D"/>
              </a:solidFill>
              <a:round/>
            </a:ln>
            <a:effectLst/>
          </c:spPr>
          <c:marker>
            <c:symbol val="none"/>
          </c:marker>
          <c:dPt>
            <c:idx val="0"/>
            <c:marker>
              <c:symbol val="none"/>
            </c:marker>
            <c:bubble3D val="0"/>
            <c:spPr>
              <a:ln w="50800" cap="rnd">
                <a:solidFill>
                  <a:srgbClr val="1A915D"/>
                </a:solidFill>
                <a:round/>
              </a:ln>
              <a:effectLst/>
            </c:spPr>
            <c:extLst>
              <c:ext xmlns:c16="http://schemas.microsoft.com/office/drawing/2014/chart" uri="{C3380CC4-5D6E-409C-BE32-E72D297353CC}">
                <c16:uniqueId val="{00000001-5E52-4196-A87F-448C07187BCA}"/>
              </c:ext>
            </c:extLst>
          </c:dPt>
          <c:dPt>
            <c:idx val="1"/>
            <c:marker>
              <c:symbol val="none"/>
            </c:marker>
            <c:bubble3D val="0"/>
            <c:spPr>
              <a:ln w="50800" cap="rnd">
                <a:solidFill>
                  <a:srgbClr val="1A915D"/>
                </a:solidFill>
                <a:round/>
              </a:ln>
              <a:effectLst/>
            </c:spPr>
            <c:extLst>
              <c:ext xmlns:c16="http://schemas.microsoft.com/office/drawing/2014/chart" uri="{C3380CC4-5D6E-409C-BE32-E72D297353CC}">
                <c16:uniqueId val="{00000003-5E52-4196-A87F-448C07187BCA}"/>
              </c:ext>
            </c:extLst>
          </c:dPt>
          <c:dPt>
            <c:idx val="2"/>
            <c:marker>
              <c:symbol val="none"/>
            </c:marker>
            <c:bubble3D val="0"/>
            <c:spPr>
              <a:ln w="50800" cap="rnd">
                <a:solidFill>
                  <a:srgbClr val="1A915D"/>
                </a:solidFill>
                <a:round/>
              </a:ln>
              <a:effectLst/>
            </c:spPr>
            <c:extLst>
              <c:ext xmlns:c16="http://schemas.microsoft.com/office/drawing/2014/chart" uri="{C3380CC4-5D6E-409C-BE32-E72D297353CC}">
                <c16:uniqueId val="{00000005-5E52-4196-A87F-448C07187BCA}"/>
              </c:ext>
            </c:extLst>
          </c:dPt>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7</c:v>
                </c:pt>
                <c:pt idx="1">
                  <c:v>6</c:v>
                </c:pt>
                <c:pt idx="2">
                  <c:v>8</c:v>
                </c:pt>
                <c:pt idx="3">
                  <c:v>7</c:v>
                </c:pt>
                <c:pt idx="4">
                  <c:v>7</c:v>
                </c:pt>
              </c:numCache>
            </c:numRef>
          </c:val>
          <c:smooth val="0"/>
          <c:extLst>
            <c:ext xmlns:c16="http://schemas.microsoft.com/office/drawing/2014/chart" uri="{C3380CC4-5D6E-409C-BE32-E72D297353CC}">
              <c16:uniqueId val="{00000008-C8E1-4C5C-9669-80B12D8AEE51}"/>
            </c:ext>
          </c:extLst>
        </c:ser>
        <c:ser>
          <c:idx val="2"/>
          <c:order val="1"/>
          <c:tx>
            <c:strRef>
              <c:f>Sheet1!$D$1</c:f>
              <c:strCache>
                <c:ptCount val="1"/>
                <c:pt idx="0">
                  <c:v>列3</c:v>
                </c:pt>
              </c:strCache>
            </c:strRef>
          </c:tx>
          <c:spPr>
            <a:ln w="50800" cap="rnd">
              <a:solidFill>
                <a:srgbClr val="E9E9E9"/>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7</c:v>
                </c:pt>
                <c:pt idx="2">
                  <c:v>9</c:v>
                </c:pt>
                <c:pt idx="3">
                  <c:v>8</c:v>
                </c:pt>
                <c:pt idx="4">
                  <c:v>8</c:v>
                </c:pt>
              </c:numCache>
            </c:numRef>
          </c:val>
          <c:smooth val="0"/>
          <c:extLst>
            <c:ext xmlns:c16="http://schemas.microsoft.com/office/drawing/2014/chart" uri="{C3380CC4-5D6E-409C-BE32-E72D297353CC}">
              <c16:uniqueId val="{00000009-C8E1-4C5C-9669-80B12D8AEE51}"/>
            </c:ext>
          </c:extLst>
        </c:ser>
        <c:ser>
          <c:idx val="3"/>
          <c:order val="2"/>
          <c:tx>
            <c:strRef>
              <c:f>Sheet1!$E$1</c:f>
              <c:strCache>
                <c:ptCount val="1"/>
                <c:pt idx="0">
                  <c:v>列4</c:v>
                </c:pt>
              </c:strCache>
            </c:strRef>
          </c:tx>
          <c:spPr>
            <a:ln w="50800" cap="rnd">
              <a:solidFill>
                <a:srgbClr val="FFFFFF"/>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8</c:v>
                </c:pt>
                <c:pt idx="1">
                  <c:v>9</c:v>
                </c:pt>
                <c:pt idx="2">
                  <c:v>5</c:v>
                </c:pt>
                <c:pt idx="3">
                  <c:v>6</c:v>
                </c:pt>
                <c:pt idx="4">
                  <c:v>9</c:v>
                </c:pt>
              </c:numCache>
            </c:numRef>
          </c:val>
          <c:smooth val="0"/>
          <c:extLst>
            <c:ext xmlns:c16="http://schemas.microsoft.com/office/drawing/2014/chart" uri="{C3380CC4-5D6E-409C-BE32-E72D297353CC}">
              <c16:uniqueId val="{00000006-D653-4CE9-9AE7-9ACDDE9FF7FA}"/>
            </c:ext>
          </c:extLst>
        </c:ser>
        <c:dLbls>
          <c:showLegendKey val="0"/>
          <c:showVal val="0"/>
          <c:showCatName val="0"/>
          <c:showSerName val="0"/>
          <c:showPercent val="0"/>
          <c:showBubbleSize val="0"/>
        </c:dLbls>
        <c:smooth val="0"/>
        <c:axId val="1783908336"/>
        <c:axId val="1783908816"/>
      </c:line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カラー比率</c:v>
                </c:pt>
              </c:strCache>
            </c:strRef>
          </c:tx>
          <c:spPr>
            <a:ln>
              <a:noFill/>
            </a:ln>
          </c:spPr>
          <c:dPt>
            <c:idx val="0"/>
            <c:bubble3D val="0"/>
            <c:spPr>
              <a:solidFill>
                <a:srgbClr val="00215D"/>
              </a:solidFill>
              <a:ln w="19050">
                <a:noFill/>
              </a:ln>
              <a:effectLst/>
            </c:spPr>
            <c:extLst>
              <c:ext xmlns:c16="http://schemas.microsoft.com/office/drawing/2014/chart" uri="{C3380CC4-5D6E-409C-BE32-E72D297353CC}">
                <c16:uniqueId val="{00000001-CEF3-4227-A32A-EFF8EDD1541D}"/>
              </c:ext>
            </c:extLst>
          </c:dPt>
          <c:dPt>
            <c:idx val="1"/>
            <c:bubble3D val="0"/>
            <c:spPr>
              <a:solidFill>
                <a:srgbClr val="00468B"/>
              </a:solidFill>
              <a:ln w="19050">
                <a:noFill/>
              </a:ln>
              <a:effectLst/>
            </c:spPr>
            <c:extLst>
              <c:ext xmlns:c16="http://schemas.microsoft.com/office/drawing/2014/chart" uri="{C3380CC4-5D6E-409C-BE32-E72D297353CC}">
                <c16:uniqueId val="{00000002-CEF3-4227-A32A-EFF8EDD1541D}"/>
              </c:ext>
            </c:extLst>
          </c:dPt>
          <c:dPt>
            <c:idx val="2"/>
            <c:bubble3D val="0"/>
            <c:spPr>
              <a:solidFill>
                <a:srgbClr val="0071BC"/>
              </a:solidFill>
              <a:ln w="19050">
                <a:noFill/>
              </a:ln>
              <a:effectLst/>
            </c:spPr>
            <c:extLst>
              <c:ext xmlns:c16="http://schemas.microsoft.com/office/drawing/2014/chart" uri="{C3380CC4-5D6E-409C-BE32-E72D297353CC}">
                <c16:uniqueId val="{00000003-CEF3-4227-A32A-EFF8EDD1541D}"/>
              </c:ext>
            </c:extLst>
          </c:dPt>
          <c:dPt>
            <c:idx val="3"/>
            <c:bubble3D val="0"/>
            <c:spPr>
              <a:solidFill>
                <a:srgbClr val="589FEF"/>
              </a:solidFill>
              <a:ln w="19050">
                <a:noFill/>
              </a:ln>
              <a:effectLst/>
            </c:spPr>
            <c:extLst>
              <c:ext xmlns:c16="http://schemas.microsoft.com/office/drawing/2014/chart" uri="{C3380CC4-5D6E-409C-BE32-E72D297353CC}">
                <c16:uniqueId val="{00000007-4744-4993-95DB-43D62A9962F0}"/>
              </c:ext>
            </c:extLst>
          </c:dPt>
          <c:dPt>
            <c:idx val="4"/>
            <c:bubble3D val="0"/>
            <c:spPr>
              <a:solidFill>
                <a:srgbClr val="8FD0FF"/>
              </a:solidFill>
              <a:ln w="19050">
                <a:noFill/>
              </a:ln>
              <a:effectLst/>
            </c:spPr>
            <c:extLst>
              <c:ext xmlns:c16="http://schemas.microsoft.com/office/drawing/2014/chart" uri="{C3380CC4-5D6E-409C-BE32-E72D297353CC}">
                <c16:uniqueId val="{00000000-41B3-4B8B-A4F5-B7E391777B14}"/>
              </c:ext>
            </c:extLst>
          </c:dPt>
          <c:cat>
            <c:numRef>
              <c:f>Sheet1!$A$2:$A$6</c:f>
              <c:numCache>
                <c:formatCode>General</c:formatCode>
                <c:ptCount val="5"/>
                <c:pt idx="0">
                  <c:v>1</c:v>
                </c:pt>
                <c:pt idx="1">
                  <c:v>2</c:v>
                </c:pt>
                <c:pt idx="2">
                  <c:v>3</c:v>
                </c:pt>
                <c:pt idx="3">
                  <c:v>4</c:v>
                </c:pt>
                <c:pt idx="4">
                  <c:v>5</c:v>
                </c:pt>
              </c:numCache>
            </c:numRef>
          </c:cat>
          <c:val>
            <c:numRef>
              <c:f>Sheet1!$B$2:$B$6</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0-CEF3-4227-A32A-EFF8EDD1541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c:v>
                </c:pt>
              </c:strCache>
            </c:strRef>
          </c:tx>
          <c:spPr>
            <a:solidFill>
              <a:srgbClr val="00215D"/>
            </a:solidFill>
            <a:ln w="19050">
              <a:solidFill>
                <a:schemeClr val="lt1"/>
              </a:solidFill>
            </a:ln>
            <a:effectLst/>
          </c:spPr>
          <c:invertIfNegative val="0"/>
          <c:dPt>
            <c:idx val="0"/>
            <c:invertIfNegative val="0"/>
            <c:bubble3D val="0"/>
            <c:spPr>
              <a:solidFill>
                <a:srgbClr val="00215D"/>
              </a:solidFill>
              <a:ln w="19050">
                <a:solidFill>
                  <a:schemeClr val="lt1"/>
                </a:solidFill>
              </a:ln>
              <a:effectLst/>
            </c:spPr>
            <c:extLst>
              <c:ext xmlns:c16="http://schemas.microsoft.com/office/drawing/2014/chart" uri="{C3380CC4-5D6E-409C-BE32-E72D297353CC}">
                <c16:uniqueId val="{00000001-CEF3-4227-A32A-EFF8EDD1541D}"/>
              </c:ext>
            </c:extLst>
          </c:dPt>
          <c:dPt>
            <c:idx val="1"/>
            <c:invertIfNegative val="0"/>
            <c:bubble3D val="0"/>
            <c:spPr>
              <a:solidFill>
                <a:srgbClr val="00215D"/>
              </a:solidFill>
              <a:ln w="19050">
                <a:solidFill>
                  <a:schemeClr val="lt1"/>
                </a:solidFill>
              </a:ln>
              <a:effectLst/>
            </c:spPr>
            <c:extLst>
              <c:ext xmlns:c16="http://schemas.microsoft.com/office/drawing/2014/chart" uri="{C3380CC4-5D6E-409C-BE32-E72D297353CC}">
                <c16:uniqueId val="{00000002-CEF3-4227-A32A-EFF8EDD1541D}"/>
              </c:ext>
            </c:extLst>
          </c:dPt>
          <c:dPt>
            <c:idx val="2"/>
            <c:invertIfNegative val="0"/>
            <c:bubble3D val="0"/>
            <c:spPr>
              <a:solidFill>
                <a:srgbClr val="00215D"/>
              </a:solidFill>
              <a:ln w="19050">
                <a:solidFill>
                  <a:schemeClr val="lt1"/>
                </a:solidFill>
              </a:ln>
              <a:effectLst/>
            </c:spPr>
            <c:extLst>
              <c:ext xmlns:c16="http://schemas.microsoft.com/office/drawing/2014/chart" uri="{C3380CC4-5D6E-409C-BE32-E72D297353CC}">
                <c16:uniqueId val="{00000003-CEF3-4227-A32A-EFF8EDD1541D}"/>
              </c:ext>
            </c:extLst>
          </c:dPt>
          <c:cat>
            <c:numRef>
              <c:f>Sheet1!$A$2:$A$6</c:f>
              <c:numCache>
                <c:formatCode>General</c:formatCode>
                <c:ptCount val="5"/>
                <c:pt idx="0">
                  <c:v>1</c:v>
                </c:pt>
                <c:pt idx="1">
                  <c:v>2</c:v>
                </c:pt>
                <c:pt idx="2">
                  <c:v>3</c:v>
                </c:pt>
                <c:pt idx="3">
                  <c:v>4</c:v>
                </c:pt>
                <c:pt idx="4">
                  <c:v>5</c:v>
                </c:pt>
              </c:numCache>
            </c:numRef>
          </c:cat>
          <c:val>
            <c:numRef>
              <c:f>Sheet1!$B$2:$B$6</c:f>
              <c:numCache>
                <c:formatCode>General</c:formatCode>
                <c:ptCount val="5"/>
                <c:pt idx="0">
                  <c:v>5</c:v>
                </c:pt>
                <c:pt idx="1">
                  <c:v>10</c:v>
                </c:pt>
                <c:pt idx="2">
                  <c:v>15</c:v>
                </c:pt>
                <c:pt idx="3">
                  <c:v>30</c:v>
                </c:pt>
                <c:pt idx="4">
                  <c:v>40</c:v>
                </c:pt>
              </c:numCache>
            </c:numRef>
          </c:val>
          <c:extLst>
            <c:ext xmlns:c16="http://schemas.microsoft.com/office/drawing/2014/chart" uri="{C3380CC4-5D6E-409C-BE32-E72D297353CC}">
              <c16:uniqueId val="{00000000-CEF3-4227-A32A-EFF8EDD1541D}"/>
            </c:ext>
          </c:extLst>
        </c:ser>
        <c:ser>
          <c:idx val="1"/>
          <c:order val="1"/>
          <c:tx>
            <c:strRef>
              <c:f>Sheet1!$C$1</c:f>
              <c:strCache>
                <c:ptCount val="1"/>
                <c:pt idx="0">
                  <c:v>2</c:v>
                </c:pt>
              </c:strCache>
            </c:strRef>
          </c:tx>
          <c:spPr>
            <a:solidFill>
              <a:srgbClr val="00468B"/>
            </a:solidFill>
            <a:ln w="19050">
              <a:solidFill>
                <a:schemeClr val="lt1"/>
              </a:solidFill>
            </a:ln>
            <a:effectLst/>
          </c:spPr>
          <c:invertIfNegative val="0"/>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5</c:v>
                </c:pt>
                <c:pt idx="1">
                  <c:v>10</c:v>
                </c:pt>
                <c:pt idx="2">
                  <c:v>15</c:v>
                </c:pt>
                <c:pt idx="3">
                  <c:v>30</c:v>
                </c:pt>
                <c:pt idx="4">
                  <c:v>40</c:v>
                </c:pt>
              </c:numCache>
            </c:numRef>
          </c:val>
          <c:extLst>
            <c:ext xmlns:c16="http://schemas.microsoft.com/office/drawing/2014/chart" uri="{C3380CC4-5D6E-409C-BE32-E72D297353CC}">
              <c16:uniqueId val="{00000003-3273-47B6-8237-395CE6C3F7AA}"/>
            </c:ext>
          </c:extLst>
        </c:ser>
        <c:ser>
          <c:idx val="2"/>
          <c:order val="2"/>
          <c:tx>
            <c:strRef>
              <c:f>Sheet1!$D$1</c:f>
              <c:strCache>
                <c:ptCount val="1"/>
                <c:pt idx="0">
                  <c:v>3</c:v>
                </c:pt>
              </c:strCache>
            </c:strRef>
          </c:tx>
          <c:spPr>
            <a:solidFill>
              <a:srgbClr val="0071BC"/>
            </a:solidFill>
            <a:ln w="19050">
              <a:solidFill>
                <a:schemeClr val="lt1"/>
              </a:solidFill>
            </a:ln>
            <a:effectLst/>
          </c:spPr>
          <c:invertIfNegative val="0"/>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10</c:v>
                </c:pt>
                <c:pt idx="2">
                  <c:v>15</c:v>
                </c:pt>
                <c:pt idx="3">
                  <c:v>30</c:v>
                </c:pt>
                <c:pt idx="4">
                  <c:v>40</c:v>
                </c:pt>
              </c:numCache>
            </c:numRef>
          </c:val>
          <c:extLst>
            <c:ext xmlns:c16="http://schemas.microsoft.com/office/drawing/2014/chart" uri="{C3380CC4-5D6E-409C-BE32-E72D297353CC}">
              <c16:uniqueId val="{00000004-3273-47B6-8237-395CE6C3F7AA}"/>
            </c:ext>
          </c:extLst>
        </c:ser>
        <c:ser>
          <c:idx val="3"/>
          <c:order val="3"/>
          <c:tx>
            <c:strRef>
              <c:f>Sheet1!$E$1</c:f>
              <c:strCache>
                <c:ptCount val="1"/>
                <c:pt idx="0">
                  <c:v>4</c:v>
                </c:pt>
              </c:strCache>
            </c:strRef>
          </c:tx>
          <c:spPr>
            <a:solidFill>
              <a:srgbClr val="589FEF"/>
            </a:solidFill>
            <a:ln w="19050">
              <a:solidFill>
                <a:schemeClr val="lt1"/>
              </a:solidFill>
            </a:ln>
            <a:effectLst/>
          </c:spPr>
          <c:invertIfNegative val="0"/>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5</c:v>
                </c:pt>
                <c:pt idx="1">
                  <c:v>10</c:v>
                </c:pt>
                <c:pt idx="2">
                  <c:v>15</c:v>
                </c:pt>
                <c:pt idx="3">
                  <c:v>30</c:v>
                </c:pt>
                <c:pt idx="4">
                  <c:v>40</c:v>
                </c:pt>
              </c:numCache>
            </c:numRef>
          </c:val>
          <c:extLst>
            <c:ext xmlns:c16="http://schemas.microsoft.com/office/drawing/2014/chart" uri="{C3380CC4-5D6E-409C-BE32-E72D297353CC}">
              <c16:uniqueId val="{00000005-3273-47B6-8237-395CE6C3F7AA}"/>
            </c:ext>
          </c:extLst>
        </c:ser>
        <c:ser>
          <c:idx val="4"/>
          <c:order val="4"/>
          <c:tx>
            <c:strRef>
              <c:f>Sheet1!$F$1</c:f>
              <c:strCache>
                <c:ptCount val="1"/>
                <c:pt idx="0">
                  <c:v>5</c:v>
                </c:pt>
              </c:strCache>
            </c:strRef>
          </c:tx>
          <c:spPr>
            <a:solidFill>
              <a:schemeClr val="accent5"/>
            </a:solidFill>
            <a:ln w="19050">
              <a:solidFill>
                <a:schemeClr val="lt1"/>
              </a:solidFill>
            </a:ln>
            <a:effectLst/>
          </c:spPr>
          <c:invertIfNegative val="0"/>
          <c:dPt>
            <c:idx val="4"/>
            <c:invertIfNegative val="0"/>
            <c:bubble3D val="0"/>
            <c:spPr>
              <a:solidFill>
                <a:srgbClr val="8FD0FF"/>
              </a:solidFill>
              <a:ln w="19050">
                <a:solidFill>
                  <a:schemeClr val="lt1"/>
                </a:solidFill>
              </a:ln>
              <a:effectLst/>
            </c:spPr>
            <c:extLst>
              <c:ext xmlns:c16="http://schemas.microsoft.com/office/drawing/2014/chart" uri="{C3380CC4-5D6E-409C-BE32-E72D297353CC}">
                <c16:uniqueId val="{00000007-3273-47B6-8237-395CE6C3F7AA}"/>
              </c:ext>
            </c:extLst>
          </c:dPt>
          <c:cat>
            <c:numRef>
              <c:f>Sheet1!$A$2:$A$6</c:f>
              <c:numCache>
                <c:formatCode>General</c:formatCode>
                <c:ptCount val="5"/>
                <c:pt idx="0">
                  <c:v>1</c:v>
                </c:pt>
                <c:pt idx="1">
                  <c:v>2</c:v>
                </c:pt>
                <c:pt idx="2">
                  <c:v>3</c:v>
                </c:pt>
                <c:pt idx="3">
                  <c:v>4</c:v>
                </c:pt>
                <c:pt idx="4">
                  <c:v>5</c:v>
                </c:pt>
              </c:numCache>
            </c:numRef>
          </c:cat>
          <c:val>
            <c:numRef>
              <c:f>Sheet1!$F$2:$F$6</c:f>
              <c:numCache>
                <c:formatCode>General</c:formatCode>
                <c:ptCount val="5"/>
                <c:pt idx="0">
                  <c:v>5</c:v>
                </c:pt>
                <c:pt idx="1">
                  <c:v>10</c:v>
                </c:pt>
                <c:pt idx="2">
                  <c:v>15</c:v>
                </c:pt>
                <c:pt idx="3">
                  <c:v>30</c:v>
                </c:pt>
                <c:pt idx="4">
                  <c:v>40</c:v>
                </c:pt>
              </c:numCache>
            </c:numRef>
          </c:val>
          <c:extLst>
            <c:ext xmlns:c16="http://schemas.microsoft.com/office/drawing/2014/chart" uri="{C3380CC4-5D6E-409C-BE32-E72D297353CC}">
              <c16:uniqueId val="{00000006-3273-47B6-8237-395CE6C3F7AA}"/>
            </c:ext>
          </c:extLst>
        </c:ser>
        <c:dLbls>
          <c:showLegendKey val="0"/>
          <c:showVal val="0"/>
          <c:showCatName val="0"/>
          <c:showSerName val="0"/>
          <c:showPercent val="0"/>
          <c:showBubbleSize val="0"/>
        </c:dLbls>
        <c:gapWidth val="100"/>
        <c:overlap val="100"/>
        <c:axId val="1783908336"/>
        <c:axId val="1783908816"/>
      </c:bar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977498310372722E-2"/>
          <c:y val="6.7854969649297256E-2"/>
          <c:w val="0.9102079197643167"/>
          <c:h val="0.83413229641282893"/>
        </c:manualLayout>
      </c:layout>
      <c:lineChart>
        <c:grouping val="standard"/>
        <c:varyColors val="0"/>
        <c:ser>
          <c:idx val="1"/>
          <c:order val="0"/>
          <c:tx>
            <c:strRef>
              <c:f>Sheet1!$B$1</c:f>
              <c:strCache>
                <c:ptCount val="1"/>
                <c:pt idx="0">
                  <c:v>列1</c:v>
                </c:pt>
              </c:strCache>
            </c:strRef>
          </c:tx>
          <c:spPr>
            <a:ln w="50800" cap="rnd">
              <a:solidFill>
                <a:srgbClr val="8FD0FF"/>
              </a:solidFill>
              <a:round/>
            </a:ln>
            <a:effectLst/>
          </c:spPr>
          <c:marker>
            <c:symbol val="none"/>
          </c:marker>
          <c:dPt>
            <c:idx val="0"/>
            <c:marker>
              <c:symbol val="none"/>
            </c:marker>
            <c:bubble3D val="0"/>
            <c:spPr>
              <a:ln w="50800" cap="rnd">
                <a:solidFill>
                  <a:srgbClr val="8FD0FF"/>
                </a:solidFill>
                <a:round/>
              </a:ln>
              <a:effectLst/>
            </c:spPr>
            <c:extLst>
              <c:ext xmlns:c16="http://schemas.microsoft.com/office/drawing/2014/chart" uri="{C3380CC4-5D6E-409C-BE32-E72D297353CC}">
                <c16:uniqueId val="{00000001-5E52-4196-A87F-448C07187BCA}"/>
              </c:ext>
            </c:extLst>
          </c:dPt>
          <c:dPt>
            <c:idx val="1"/>
            <c:marker>
              <c:symbol val="none"/>
            </c:marker>
            <c:bubble3D val="0"/>
            <c:spPr>
              <a:ln w="50800" cap="rnd">
                <a:solidFill>
                  <a:srgbClr val="8FD0FF"/>
                </a:solidFill>
                <a:round/>
              </a:ln>
              <a:effectLst/>
            </c:spPr>
            <c:extLst>
              <c:ext xmlns:c16="http://schemas.microsoft.com/office/drawing/2014/chart" uri="{C3380CC4-5D6E-409C-BE32-E72D297353CC}">
                <c16:uniqueId val="{00000003-5E52-4196-A87F-448C07187BCA}"/>
              </c:ext>
            </c:extLst>
          </c:dPt>
          <c:dPt>
            <c:idx val="2"/>
            <c:marker>
              <c:symbol val="none"/>
            </c:marker>
            <c:bubble3D val="0"/>
            <c:spPr>
              <a:ln w="50800" cap="rnd">
                <a:solidFill>
                  <a:srgbClr val="8FD0FF"/>
                </a:solidFill>
                <a:round/>
              </a:ln>
              <a:effectLst/>
            </c:spPr>
            <c:extLst>
              <c:ext xmlns:c16="http://schemas.microsoft.com/office/drawing/2014/chart" uri="{C3380CC4-5D6E-409C-BE32-E72D297353CC}">
                <c16:uniqueId val="{00000005-5E52-4196-A87F-448C07187BCA}"/>
              </c:ext>
            </c:extLst>
          </c:dPt>
          <c:cat>
            <c:numRef>
              <c:f>Sheet1!$A$2:$A$6</c:f>
              <c:numCache>
                <c:formatCode>General</c:formatCode>
                <c:ptCount val="5"/>
                <c:pt idx="0">
                  <c:v>1</c:v>
                </c:pt>
                <c:pt idx="1">
                  <c:v>2</c:v>
                </c:pt>
                <c:pt idx="2">
                  <c:v>3</c:v>
                </c:pt>
                <c:pt idx="3">
                  <c:v>4</c:v>
                </c:pt>
                <c:pt idx="4">
                  <c:v>5</c:v>
                </c:pt>
              </c:numCache>
            </c:numRef>
          </c:cat>
          <c:val>
            <c:numRef>
              <c:f>Sheet1!$B$2:$B$6</c:f>
              <c:numCache>
                <c:formatCode>General</c:formatCode>
                <c:ptCount val="5"/>
                <c:pt idx="0">
                  <c:v>5</c:v>
                </c:pt>
                <c:pt idx="1">
                  <c:v>2</c:v>
                </c:pt>
                <c:pt idx="2">
                  <c:v>6</c:v>
                </c:pt>
                <c:pt idx="3">
                  <c:v>3</c:v>
                </c:pt>
                <c:pt idx="4">
                  <c:v>6</c:v>
                </c:pt>
              </c:numCache>
            </c:numRef>
          </c:val>
          <c:smooth val="0"/>
          <c:extLst>
            <c:ext xmlns:c16="http://schemas.microsoft.com/office/drawing/2014/chart" uri="{C3380CC4-5D6E-409C-BE32-E72D297353CC}">
              <c16:uniqueId val="{00000008-C8E1-4C5C-9669-80B12D8AEE51}"/>
            </c:ext>
          </c:extLst>
        </c:ser>
        <c:ser>
          <c:idx val="2"/>
          <c:order val="1"/>
          <c:tx>
            <c:strRef>
              <c:f>Sheet1!$C$1</c:f>
              <c:strCache>
                <c:ptCount val="1"/>
                <c:pt idx="0">
                  <c:v>列2</c:v>
                </c:pt>
              </c:strCache>
            </c:strRef>
          </c:tx>
          <c:spPr>
            <a:ln w="50800" cap="rnd">
              <a:solidFill>
                <a:srgbClr val="589FEF"/>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7</c:v>
                </c:pt>
                <c:pt idx="1">
                  <c:v>6</c:v>
                </c:pt>
                <c:pt idx="2">
                  <c:v>8</c:v>
                </c:pt>
                <c:pt idx="3">
                  <c:v>7</c:v>
                </c:pt>
                <c:pt idx="4">
                  <c:v>3</c:v>
                </c:pt>
              </c:numCache>
            </c:numRef>
          </c:val>
          <c:smooth val="0"/>
          <c:extLst>
            <c:ext xmlns:c16="http://schemas.microsoft.com/office/drawing/2014/chart" uri="{C3380CC4-5D6E-409C-BE32-E72D297353CC}">
              <c16:uniqueId val="{00000009-C8E1-4C5C-9669-80B12D8AEE51}"/>
            </c:ext>
          </c:extLst>
        </c:ser>
        <c:ser>
          <c:idx val="3"/>
          <c:order val="2"/>
          <c:tx>
            <c:strRef>
              <c:f>Sheet1!$D$1</c:f>
              <c:strCache>
                <c:ptCount val="1"/>
                <c:pt idx="0">
                  <c:v>列3</c:v>
                </c:pt>
              </c:strCache>
            </c:strRef>
          </c:tx>
          <c:spPr>
            <a:ln w="50800" cap="rnd">
              <a:solidFill>
                <a:srgbClr val="0071BC"/>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7</c:v>
                </c:pt>
                <c:pt idx="2">
                  <c:v>9</c:v>
                </c:pt>
                <c:pt idx="3">
                  <c:v>8</c:v>
                </c:pt>
                <c:pt idx="4">
                  <c:v>8</c:v>
                </c:pt>
              </c:numCache>
            </c:numRef>
          </c:val>
          <c:smooth val="0"/>
          <c:extLst>
            <c:ext xmlns:c16="http://schemas.microsoft.com/office/drawing/2014/chart" uri="{C3380CC4-5D6E-409C-BE32-E72D297353CC}">
              <c16:uniqueId val="{00000006-D653-4CE9-9AE7-9ACDDE9FF7FA}"/>
            </c:ext>
          </c:extLst>
        </c:ser>
        <c:ser>
          <c:idx val="0"/>
          <c:order val="3"/>
          <c:tx>
            <c:strRef>
              <c:f>Sheet1!$E$1</c:f>
              <c:strCache>
                <c:ptCount val="1"/>
                <c:pt idx="0">
                  <c:v>列4</c:v>
                </c:pt>
              </c:strCache>
            </c:strRef>
          </c:tx>
          <c:spPr>
            <a:ln w="50800" cap="rnd">
              <a:solidFill>
                <a:srgbClr val="0071BC"/>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8</c:v>
                </c:pt>
                <c:pt idx="1">
                  <c:v>9</c:v>
                </c:pt>
                <c:pt idx="2">
                  <c:v>5</c:v>
                </c:pt>
                <c:pt idx="3">
                  <c:v>6</c:v>
                </c:pt>
                <c:pt idx="4">
                  <c:v>9</c:v>
                </c:pt>
              </c:numCache>
            </c:numRef>
          </c:val>
          <c:smooth val="0"/>
          <c:extLst>
            <c:ext xmlns:c16="http://schemas.microsoft.com/office/drawing/2014/chart" uri="{C3380CC4-5D6E-409C-BE32-E72D297353CC}">
              <c16:uniqueId val="{00000000-0B36-46C2-9F8B-05E601D5F777}"/>
            </c:ext>
          </c:extLst>
        </c:ser>
        <c:ser>
          <c:idx val="4"/>
          <c:order val="4"/>
          <c:tx>
            <c:strRef>
              <c:f>Sheet1!$F$1</c:f>
              <c:strCache>
                <c:ptCount val="1"/>
                <c:pt idx="0">
                  <c:v>列5</c:v>
                </c:pt>
              </c:strCache>
            </c:strRef>
          </c:tx>
          <c:spPr>
            <a:ln w="57150" cap="rnd">
              <a:solidFill>
                <a:srgbClr val="00215D"/>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Sheet1!$F$2:$F$6</c:f>
              <c:numCache>
                <c:formatCode>General</c:formatCode>
                <c:ptCount val="5"/>
                <c:pt idx="0">
                  <c:v>3</c:v>
                </c:pt>
                <c:pt idx="1">
                  <c:v>5</c:v>
                </c:pt>
                <c:pt idx="2">
                  <c:v>5</c:v>
                </c:pt>
                <c:pt idx="3">
                  <c:v>8</c:v>
                </c:pt>
                <c:pt idx="4">
                  <c:v>5</c:v>
                </c:pt>
              </c:numCache>
            </c:numRef>
          </c:val>
          <c:smooth val="0"/>
          <c:extLst>
            <c:ext xmlns:c16="http://schemas.microsoft.com/office/drawing/2014/chart" uri="{C3380CC4-5D6E-409C-BE32-E72D297353CC}">
              <c16:uniqueId val="{00000001-0B36-46C2-9F8B-05E601D5F777}"/>
            </c:ext>
          </c:extLst>
        </c:ser>
        <c:dLbls>
          <c:showLegendKey val="0"/>
          <c:showVal val="0"/>
          <c:showCatName val="0"/>
          <c:showSerName val="0"/>
          <c:showPercent val="0"/>
          <c:showBubbleSize val="0"/>
        </c:dLbls>
        <c:smooth val="0"/>
        <c:axId val="1783908336"/>
        <c:axId val="1783908816"/>
      </c:line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w="9525">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カラー比率</c:v>
                </c:pt>
              </c:strCache>
            </c:strRef>
          </c:tx>
          <c:spPr>
            <a:solidFill>
              <a:srgbClr val="0071BC"/>
            </a:solidFill>
            <a:ln w="19050">
              <a:solidFill>
                <a:schemeClr val="lt1"/>
              </a:solidFill>
            </a:ln>
            <a:effectLst/>
          </c:spPr>
          <c:invertIfNegative val="0"/>
          <c:dPt>
            <c:idx val="0"/>
            <c:invertIfNegative val="0"/>
            <c:bubble3D val="0"/>
            <c:spPr>
              <a:solidFill>
                <a:srgbClr val="0071BC"/>
              </a:solidFill>
              <a:ln w="19050">
                <a:solidFill>
                  <a:schemeClr val="lt1"/>
                </a:solidFill>
              </a:ln>
              <a:effectLst/>
            </c:spPr>
            <c:extLst>
              <c:ext xmlns:c16="http://schemas.microsoft.com/office/drawing/2014/chart" uri="{C3380CC4-5D6E-409C-BE32-E72D297353CC}">
                <c16:uniqueId val="{00000001-CEF3-4227-A32A-EFF8EDD1541D}"/>
              </c:ext>
            </c:extLst>
          </c:dPt>
          <c:dPt>
            <c:idx val="1"/>
            <c:invertIfNegative val="0"/>
            <c:bubble3D val="0"/>
            <c:spPr>
              <a:solidFill>
                <a:srgbClr val="0071BC"/>
              </a:solidFill>
              <a:ln w="19050">
                <a:solidFill>
                  <a:schemeClr val="lt1"/>
                </a:solidFill>
              </a:ln>
              <a:effectLst/>
            </c:spPr>
            <c:extLst>
              <c:ext xmlns:c16="http://schemas.microsoft.com/office/drawing/2014/chart" uri="{C3380CC4-5D6E-409C-BE32-E72D297353CC}">
                <c16:uniqueId val="{00000002-CEF3-4227-A32A-EFF8EDD1541D}"/>
              </c:ext>
            </c:extLst>
          </c:dPt>
          <c:dPt>
            <c:idx val="2"/>
            <c:invertIfNegative val="0"/>
            <c:bubble3D val="0"/>
            <c:spPr>
              <a:solidFill>
                <a:srgbClr val="0071BC"/>
              </a:solidFill>
              <a:ln w="19050">
                <a:solidFill>
                  <a:schemeClr val="lt1"/>
                </a:solidFill>
              </a:ln>
              <a:effectLst/>
            </c:spPr>
            <c:extLst>
              <c:ext xmlns:c16="http://schemas.microsoft.com/office/drawing/2014/chart" uri="{C3380CC4-5D6E-409C-BE32-E72D297353CC}">
                <c16:uniqueId val="{00000003-CEF3-4227-A32A-EFF8EDD1541D}"/>
              </c:ext>
            </c:extLst>
          </c:dPt>
          <c:cat>
            <c:strRef>
              <c:f>Sheet1!$A$2:$A$4</c:f>
              <c:strCache>
                <c:ptCount val="3"/>
                <c:pt idx="0">
                  <c:v>ベースカラー</c:v>
                </c:pt>
                <c:pt idx="1">
                  <c:v>サブカラー</c:v>
                </c:pt>
                <c:pt idx="2">
                  <c:v>アクセントカラー</c:v>
                </c:pt>
              </c:strCache>
            </c:strRef>
          </c:cat>
          <c:val>
            <c:numRef>
              <c:f>Sheet1!$B$2:$B$4</c:f>
              <c:numCache>
                <c:formatCode>General</c:formatCode>
                <c:ptCount val="3"/>
                <c:pt idx="0">
                  <c:v>75</c:v>
                </c:pt>
                <c:pt idx="1">
                  <c:v>20</c:v>
                </c:pt>
                <c:pt idx="2">
                  <c:v>5</c:v>
                </c:pt>
              </c:numCache>
            </c:numRef>
          </c:val>
          <c:extLst>
            <c:ext xmlns:c16="http://schemas.microsoft.com/office/drawing/2014/chart" uri="{C3380CC4-5D6E-409C-BE32-E72D297353CC}">
              <c16:uniqueId val="{00000000-CEF3-4227-A32A-EFF8EDD1541D}"/>
            </c:ext>
          </c:extLst>
        </c:ser>
        <c:ser>
          <c:idx val="1"/>
          <c:order val="1"/>
          <c:tx>
            <c:strRef>
              <c:f>Sheet1!$C$1</c:f>
              <c:strCache>
                <c:ptCount val="1"/>
                <c:pt idx="0">
                  <c:v>カラー比率2</c:v>
                </c:pt>
              </c:strCache>
            </c:strRef>
          </c:tx>
          <c:spPr>
            <a:solidFill>
              <a:srgbClr val="E7E7EA"/>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Sheet1!$C$2:$C$4</c:f>
              <c:numCache>
                <c:formatCode>General</c:formatCode>
                <c:ptCount val="3"/>
                <c:pt idx="0">
                  <c:v>20</c:v>
                </c:pt>
                <c:pt idx="1">
                  <c:v>5</c:v>
                </c:pt>
                <c:pt idx="2">
                  <c:v>75</c:v>
                </c:pt>
              </c:numCache>
            </c:numRef>
          </c:val>
          <c:extLst>
            <c:ext xmlns:c16="http://schemas.microsoft.com/office/drawing/2014/chart" uri="{C3380CC4-5D6E-409C-BE32-E72D297353CC}">
              <c16:uniqueId val="{00000008-C8E1-4C5C-9669-80B12D8AEE51}"/>
            </c:ext>
          </c:extLst>
        </c:ser>
        <c:ser>
          <c:idx val="2"/>
          <c:order val="2"/>
          <c:tx>
            <c:strRef>
              <c:f>Sheet1!$D$1</c:f>
              <c:strCache>
                <c:ptCount val="1"/>
                <c:pt idx="0">
                  <c:v>カラー比率3</c:v>
                </c:pt>
              </c:strCache>
            </c:strRef>
          </c:tx>
          <c:spPr>
            <a:solidFill>
              <a:srgbClr val="007E66"/>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Sheet1!$D$2:$D$4</c:f>
              <c:numCache>
                <c:formatCode>General</c:formatCode>
                <c:ptCount val="3"/>
                <c:pt idx="0">
                  <c:v>5</c:v>
                </c:pt>
                <c:pt idx="1">
                  <c:v>75</c:v>
                </c:pt>
                <c:pt idx="2">
                  <c:v>20</c:v>
                </c:pt>
              </c:numCache>
            </c:numRef>
          </c:val>
          <c:extLst>
            <c:ext xmlns:c16="http://schemas.microsoft.com/office/drawing/2014/chart" uri="{C3380CC4-5D6E-409C-BE32-E72D297353CC}">
              <c16:uniqueId val="{00000009-C8E1-4C5C-9669-80B12D8AEE51}"/>
            </c:ext>
          </c:extLst>
        </c:ser>
        <c:dLbls>
          <c:showLegendKey val="0"/>
          <c:showVal val="0"/>
          <c:showCatName val="0"/>
          <c:showSerName val="0"/>
          <c:showPercent val="0"/>
          <c:showBubbleSize val="0"/>
        </c:dLbls>
        <c:gapWidth val="100"/>
        <c:overlap val="100"/>
        <c:axId val="1783908336"/>
        <c:axId val="1783908816"/>
      </c:bar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列2</c:v>
                </c:pt>
              </c:strCache>
            </c:strRef>
          </c:tx>
          <c:spPr>
            <a:ln w="50800" cap="rnd">
              <a:solidFill>
                <a:srgbClr val="007E66"/>
              </a:solidFill>
              <a:round/>
            </a:ln>
            <a:effectLst/>
          </c:spPr>
          <c:marker>
            <c:symbol val="none"/>
          </c:marker>
          <c:dPt>
            <c:idx val="0"/>
            <c:marker>
              <c:symbol val="none"/>
            </c:marker>
            <c:bubble3D val="0"/>
            <c:spPr>
              <a:ln w="50800" cap="rnd">
                <a:solidFill>
                  <a:srgbClr val="007E66"/>
                </a:solidFill>
                <a:round/>
              </a:ln>
              <a:effectLst/>
            </c:spPr>
            <c:extLst>
              <c:ext xmlns:c16="http://schemas.microsoft.com/office/drawing/2014/chart" uri="{C3380CC4-5D6E-409C-BE32-E72D297353CC}">
                <c16:uniqueId val="{00000001-0746-4684-9DAB-3F0E4F9B368D}"/>
              </c:ext>
            </c:extLst>
          </c:dPt>
          <c:dPt>
            <c:idx val="1"/>
            <c:marker>
              <c:symbol val="none"/>
            </c:marker>
            <c:bubble3D val="0"/>
            <c:spPr>
              <a:ln w="50800" cap="rnd">
                <a:solidFill>
                  <a:srgbClr val="007E66"/>
                </a:solidFill>
                <a:round/>
              </a:ln>
              <a:effectLst/>
            </c:spPr>
            <c:extLst>
              <c:ext xmlns:c16="http://schemas.microsoft.com/office/drawing/2014/chart" uri="{C3380CC4-5D6E-409C-BE32-E72D297353CC}">
                <c16:uniqueId val="{00000003-0746-4684-9DAB-3F0E4F9B368D}"/>
              </c:ext>
            </c:extLst>
          </c:dPt>
          <c:dPt>
            <c:idx val="2"/>
            <c:marker>
              <c:symbol val="none"/>
            </c:marker>
            <c:bubble3D val="0"/>
            <c:spPr>
              <a:ln w="50800" cap="rnd">
                <a:solidFill>
                  <a:srgbClr val="007E66"/>
                </a:solidFill>
                <a:round/>
              </a:ln>
              <a:effectLst/>
            </c:spPr>
            <c:extLst>
              <c:ext xmlns:c16="http://schemas.microsoft.com/office/drawing/2014/chart" uri="{C3380CC4-5D6E-409C-BE32-E72D297353CC}">
                <c16:uniqueId val="{00000005-0746-4684-9DAB-3F0E4F9B368D}"/>
              </c:ext>
            </c:extLst>
          </c:dPt>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7</c:v>
                </c:pt>
                <c:pt idx="1">
                  <c:v>6</c:v>
                </c:pt>
                <c:pt idx="2">
                  <c:v>8</c:v>
                </c:pt>
                <c:pt idx="3">
                  <c:v>7</c:v>
                </c:pt>
                <c:pt idx="4">
                  <c:v>7</c:v>
                </c:pt>
              </c:numCache>
            </c:numRef>
          </c:val>
          <c:smooth val="0"/>
          <c:extLst>
            <c:ext xmlns:c16="http://schemas.microsoft.com/office/drawing/2014/chart" uri="{C3380CC4-5D6E-409C-BE32-E72D297353CC}">
              <c16:uniqueId val="{00000008-C8E1-4C5C-9669-80B12D8AEE51}"/>
            </c:ext>
          </c:extLst>
        </c:ser>
        <c:ser>
          <c:idx val="2"/>
          <c:order val="1"/>
          <c:tx>
            <c:strRef>
              <c:f>Sheet1!$D$1</c:f>
              <c:strCache>
                <c:ptCount val="1"/>
                <c:pt idx="0">
                  <c:v>列3</c:v>
                </c:pt>
              </c:strCache>
            </c:strRef>
          </c:tx>
          <c:spPr>
            <a:ln w="50800" cap="rnd">
              <a:solidFill>
                <a:srgbClr val="E7E7EA"/>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7</c:v>
                </c:pt>
                <c:pt idx="2">
                  <c:v>9</c:v>
                </c:pt>
                <c:pt idx="3">
                  <c:v>8</c:v>
                </c:pt>
                <c:pt idx="4">
                  <c:v>8</c:v>
                </c:pt>
              </c:numCache>
            </c:numRef>
          </c:val>
          <c:smooth val="0"/>
          <c:extLst>
            <c:ext xmlns:c16="http://schemas.microsoft.com/office/drawing/2014/chart" uri="{C3380CC4-5D6E-409C-BE32-E72D297353CC}">
              <c16:uniqueId val="{00000009-C8E1-4C5C-9669-80B12D8AEE51}"/>
            </c:ext>
          </c:extLst>
        </c:ser>
        <c:ser>
          <c:idx val="3"/>
          <c:order val="2"/>
          <c:tx>
            <c:strRef>
              <c:f>Sheet1!$E$1</c:f>
              <c:strCache>
                <c:ptCount val="1"/>
                <c:pt idx="0">
                  <c:v>列4</c:v>
                </c:pt>
              </c:strCache>
            </c:strRef>
          </c:tx>
          <c:spPr>
            <a:ln w="50800" cap="rnd">
              <a:solidFill>
                <a:srgbClr val="0071BC"/>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8</c:v>
                </c:pt>
                <c:pt idx="1">
                  <c:v>9</c:v>
                </c:pt>
                <c:pt idx="2">
                  <c:v>5</c:v>
                </c:pt>
                <c:pt idx="3">
                  <c:v>6</c:v>
                </c:pt>
                <c:pt idx="4">
                  <c:v>9</c:v>
                </c:pt>
              </c:numCache>
            </c:numRef>
          </c:val>
          <c:smooth val="0"/>
          <c:extLst>
            <c:ext xmlns:c16="http://schemas.microsoft.com/office/drawing/2014/chart" uri="{C3380CC4-5D6E-409C-BE32-E72D297353CC}">
              <c16:uniqueId val="{00000006-D653-4CE9-9AE7-9ACDDE9FF7FA}"/>
            </c:ext>
          </c:extLst>
        </c:ser>
        <c:dLbls>
          <c:showLegendKey val="0"/>
          <c:showVal val="0"/>
          <c:showCatName val="0"/>
          <c:showSerName val="0"/>
          <c:showPercent val="0"/>
          <c:showBubbleSize val="0"/>
        </c:dLbls>
        <c:smooth val="0"/>
        <c:axId val="1783908336"/>
        <c:axId val="1783908816"/>
      </c:line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カラー比率</c:v>
                </c:pt>
              </c:strCache>
            </c:strRef>
          </c:tx>
          <c:dPt>
            <c:idx val="0"/>
            <c:bubble3D val="0"/>
            <c:spPr>
              <a:solidFill>
                <a:srgbClr val="2C2B2C"/>
              </a:solidFill>
              <a:ln w="19050">
                <a:solidFill>
                  <a:schemeClr val="lt1"/>
                </a:solidFill>
              </a:ln>
              <a:effectLst/>
            </c:spPr>
            <c:extLst>
              <c:ext xmlns:c16="http://schemas.microsoft.com/office/drawing/2014/chart" uri="{C3380CC4-5D6E-409C-BE32-E72D297353CC}">
                <c16:uniqueId val="{00000001-CEF3-4227-A32A-EFF8EDD1541D}"/>
              </c:ext>
            </c:extLst>
          </c:dPt>
          <c:dPt>
            <c:idx val="1"/>
            <c:bubble3D val="0"/>
            <c:spPr>
              <a:solidFill>
                <a:srgbClr val="DFE3EE"/>
              </a:solidFill>
              <a:ln w="19050">
                <a:solidFill>
                  <a:schemeClr val="lt1"/>
                </a:solidFill>
              </a:ln>
              <a:effectLst/>
            </c:spPr>
            <c:extLst>
              <c:ext xmlns:c16="http://schemas.microsoft.com/office/drawing/2014/chart" uri="{C3380CC4-5D6E-409C-BE32-E72D297353CC}">
                <c16:uniqueId val="{00000002-CEF3-4227-A32A-EFF8EDD1541D}"/>
              </c:ext>
            </c:extLst>
          </c:dPt>
          <c:dPt>
            <c:idx val="2"/>
            <c:bubble3D val="0"/>
            <c:spPr>
              <a:solidFill>
                <a:srgbClr val="F68F04"/>
              </a:solidFill>
              <a:ln w="19050">
                <a:solidFill>
                  <a:schemeClr val="lt1"/>
                </a:solidFill>
              </a:ln>
              <a:effectLst/>
            </c:spPr>
            <c:extLst>
              <c:ext xmlns:c16="http://schemas.microsoft.com/office/drawing/2014/chart" uri="{C3380CC4-5D6E-409C-BE32-E72D297353CC}">
                <c16:uniqueId val="{00000003-CEF3-4227-A32A-EFF8EDD1541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2BB-48A2-A7AC-FCF12D88B7E0}"/>
              </c:ext>
            </c:extLst>
          </c:dPt>
          <c:cat>
            <c:strRef>
              <c:f>Sheet1!$A$2:$A$5</c:f>
              <c:strCache>
                <c:ptCount val="3"/>
                <c:pt idx="0">
                  <c:v>ベースカラー</c:v>
                </c:pt>
                <c:pt idx="1">
                  <c:v>サブカラー</c:v>
                </c:pt>
                <c:pt idx="2">
                  <c:v>アクセントカラー</c:v>
                </c:pt>
              </c:strCache>
            </c:strRef>
          </c:cat>
          <c:val>
            <c:numRef>
              <c:f>Sheet1!$B$2:$B$5</c:f>
              <c:numCache>
                <c:formatCode>General</c:formatCode>
                <c:ptCount val="4"/>
                <c:pt idx="0">
                  <c:v>75</c:v>
                </c:pt>
                <c:pt idx="1">
                  <c:v>20</c:v>
                </c:pt>
                <c:pt idx="2">
                  <c:v>5</c:v>
                </c:pt>
              </c:numCache>
            </c:numRef>
          </c:val>
          <c:extLst>
            <c:ext xmlns:c16="http://schemas.microsoft.com/office/drawing/2014/chart" uri="{C3380CC4-5D6E-409C-BE32-E72D297353CC}">
              <c16:uniqueId val="{00000000-CEF3-4227-A32A-EFF8EDD1541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カラー比率</c:v>
                </c:pt>
              </c:strCache>
            </c:strRef>
          </c:tx>
          <c:spPr>
            <a:solidFill>
              <a:srgbClr val="2C2B2C"/>
            </a:solidFill>
            <a:ln w="19050">
              <a:solidFill>
                <a:schemeClr val="lt1"/>
              </a:solidFill>
            </a:ln>
            <a:effectLst/>
          </c:spPr>
          <c:invertIfNegative val="0"/>
          <c:dPt>
            <c:idx val="0"/>
            <c:invertIfNegative val="0"/>
            <c:bubble3D val="0"/>
            <c:spPr>
              <a:solidFill>
                <a:srgbClr val="2C2B2C"/>
              </a:solidFill>
              <a:ln w="19050">
                <a:solidFill>
                  <a:schemeClr val="lt1"/>
                </a:solidFill>
              </a:ln>
              <a:effectLst/>
            </c:spPr>
            <c:extLst>
              <c:ext xmlns:c16="http://schemas.microsoft.com/office/drawing/2014/chart" uri="{C3380CC4-5D6E-409C-BE32-E72D297353CC}">
                <c16:uniqueId val="{00000001-CEF3-4227-A32A-EFF8EDD1541D}"/>
              </c:ext>
            </c:extLst>
          </c:dPt>
          <c:dPt>
            <c:idx val="1"/>
            <c:invertIfNegative val="0"/>
            <c:bubble3D val="0"/>
            <c:spPr>
              <a:solidFill>
                <a:srgbClr val="2C2B2C"/>
              </a:solidFill>
              <a:ln w="19050">
                <a:solidFill>
                  <a:schemeClr val="lt1"/>
                </a:solidFill>
              </a:ln>
              <a:effectLst/>
            </c:spPr>
            <c:extLst>
              <c:ext xmlns:c16="http://schemas.microsoft.com/office/drawing/2014/chart" uri="{C3380CC4-5D6E-409C-BE32-E72D297353CC}">
                <c16:uniqueId val="{00000002-CEF3-4227-A32A-EFF8EDD1541D}"/>
              </c:ext>
            </c:extLst>
          </c:dPt>
          <c:dPt>
            <c:idx val="2"/>
            <c:invertIfNegative val="0"/>
            <c:bubble3D val="0"/>
            <c:spPr>
              <a:solidFill>
                <a:srgbClr val="2C2B2C"/>
              </a:solidFill>
              <a:ln w="19050">
                <a:solidFill>
                  <a:schemeClr val="lt1"/>
                </a:solidFill>
              </a:ln>
              <a:effectLst/>
            </c:spPr>
            <c:extLst>
              <c:ext xmlns:c16="http://schemas.microsoft.com/office/drawing/2014/chart" uri="{C3380CC4-5D6E-409C-BE32-E72D297353CC}">
                <c16:uniqueId val="{00000003-CEF3-4227-A32A-EFF8EDD1541D}"/>
              </c:ext>
            </c:extLst>
          </c:dPt>
          <c:cat>
            <c:strRef>
              <c:f>Sheet1!$A$2:$A$4</c:f>
              <c:strCache>
                <c:ptCount val="3"/>
                <c:pt idx="0">
                  <c:v>ベースカラー</c:v>
                </c:pt>
                <c:pt idx="1">
                  <c:v>サブカラー</c:v>
                </c:pt>
                <c:pt idx="2">
                  <c:v>アクセントカラー</c:v>
                </c:pt>
              </c:strCache>
            </c:strRef>
          </c:cat>
          <c:val>
            <c:numRef>
              <c:f>Sheet1!$B$2:$B$4</c:f>
              <c:numCache>
                <c:formatCode>General</c:formatCode>
                <c:ptCount val="3"/>
                <c:pt idx="0">
                  <c:v>75</c:v>
                </c:pt>
                <c:pt idx="1">
                  <c:v>20</c:v>
                </c:pt>
                <c:pt idx="2">
                  <c:v>5</c:v>
                </c:pt>
              </c:numCache>
            </c:numRef>
          </c:val>
          <c:extLst>
            <c:ext xmlns:c16="http://schemas.microsoft.com/office/drawing/2014/chart" uri="{C3380CC4-5D6E-409C-BE32-E72D297353CC}">
              <c16:uniqueId val="{00000000-CEF3-4227-A32A-EFF8EDD1541D}"/>
            </c:ext>
          </c:extLst>
        </c:ser>
        <c:ser>
          <c:idx val="1"/>
          <c:order val="1"/>
          <c:tx>
            <c:strRef>
              <c:f>Sheet1!$C$1</c:f>
              <c:strCache>
                <c:ptCount val="1"/>
                <c:pt idx="0">
                  <c:v>カラー比率2</c:v>
                </c:pt>
              </c:strCache>
            </c:strRef>
          </c:tx>
          <c:spPr>
            <a:solidFill>
              <a:srgbClr val="DFE3EE"/>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Sheet1!$C$2:$C$4</c:f>
              <c:numCache>
                <c:formatCode>General</c:formatCode>
                <c:ptCount val="3"/>
                <c:pt idx="0">
                  <c:v>20</c:v>
                </c:pt>
                <c:pt idx="1">
                  <c:v>5</c:v>
                </c:pt>
                <c:pt idx="2">
                  <c:v>75</c:v>
                </c:pt>
              </c:numCache>
            </c:numRef>
          </c:val>
          <c:extLst>
            <c:ext xmlns:c16="http://schemas.microsoft.com/office/drawing/2014/chart" uri="{C3380CC4-5D6E-409C-BE32-E72D297353CC}">
              <c16:uniqueId val="{00000008-C8E1-4C5C-9669-80B12D8AEE51}"/>
            </c:ext>
          </c:extLst>
        </c:ser>
        <c:ser>
          <c:idx val="2"/>
          <c:order val="2"/>
          <c:tx>
            <c:strRef>
              <c:f>Sheet1!$D$1</c:f>
              <c:strCache>
                <c:ptCount val="1"/>
                <c:pt idx="0">
                  <c:v>カラー比率3</c:v>
                </c:pt>
              </c:strCache>
            </c:strRef>
          </c:tx>
          <c:spPr>
            <a:solidFill>
              <a:srgbClr val="F68F04"/>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Sheet1!$D$2:$D$4</c:f>
              <c:numCache>
                <c:formatCode>General</c:formatCode>
                <c:ptCount val="3"/>
                <c:pt idx="0">
                  <c:v>5</c:v>
                </c:pt>
                <c:pt idx="1">
                  <c:v>75</c:v>
                </c:pt>
                <c:pt idx="2">
                  <c:v>20</c:v>
                </c:pt>
              </c:numCache>
            </c:numRef>
          </c:val>
          <c:extLst>
            <c:ext xmlns:c16="http://schemas.microsoft.com/office/drawing/2014/chart" uri="{C3380CC4-5D6E-409C-BE32-E72D297353CC}">
              <c16:uniqueId val="{00000009-C8E1-4C5C-9669-80B12D8AEE51}"/>
            </c:ext>
          </c:extLst>
        </c:ser>
        <c:dLbls>
          <c:showLegendKey val="0"/>
          <c:showVal val="0"/>
          <c:showCatName val="0"/>
          <c:showSerName val="0"/>
          <c:showPercent val="0"/>
          <c:showBubbleSize val="0"/>
        </c:dLbls>
        <c:gapWidth val="100"/>
        <c:overlap val="100"/>
        <c:axId val="1783908336"/>
        <c:axId val="1783908816"/>
      </c:bar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列2</c:v>
                </c:pt>
              </c:strCache>
            </c:strRef>
          </c:tx>
          <c:spPr>
            <a:ln w="50800" cap="rnd">
              <a:solidFill>
                <a:srgbClr val="F68F04"/>
              </a:solidFill>
              <a:round/>
            </a:ln>
            <a:effectLst/>
          </c:spPr>
          <c:marker>
            <c:symbol val="none"/>
          </c:marker>
          <c:dPt>
            <c:idx val="0"/>
            <c:marker>
              <c:symbol val="none"/>
            </c:marker>
            <c:bubble3D val="0"/>
            <c:spPr>
              <a:ln w="50800" cap="rnd">
                <a:solidFill>
                  <a:srgbClr val="F68F04"/>
                </a:solidFill>
                <a:round/>
              </a:ln>
              <a:effectLst/>
            </c:spPr>
            <c:extLst>
              <c:ext xmlns:c16="http://schemas.microsoft.com/office/drawing/2014/chart" uri="{C3380CC4-5D6E-409C-BE32-E72D297353CC}">
                <c16:uniqueId val="{00000001-23C4-43DE-9923-354462FBA304}"/>
              </c:ext>
            </c:extLst>
          </c:dPt>
          <c:dPt>
            <c:idx val="1"/>
            <c:marker>
              <c:symbol val="none"/>
            </c:marker>
            <c:bubble3D val="0"/>
            <c:spPr>
              <a:ln w="50800" cap="rnd">
                <a:solidFill>
                  <a:srgbClr val="F68F04"/>
                </a:solidFill>
                <a:round/>
              </a:ln>
              <a:effectLst/>
            </c:spPr>
            <c:extLst>
              <c:ext xmlns:c16="http://schemas.microsoft.com/office/drawing/2014/chart" uri="{C3380CC4-5D6E-409C-BE32-E72D297353CC}">
                <c16:uniqueId val="{00000003-23C4-43DE-9923-354462FBA304}"/>
              </c:ext>
            </c:extLst>
          </c:dPt>
          <c:dPt>
            <c:idx val="2"/>
            <c:marker>
              <c:symbol val="none"/>
            </c:marker>
            <c:bubble3D val="0"/>
            <c:spPr>
              <a:ln w="50800" cap="rnd">
                <a:solidFill>
                  <a:srgbClr val="F68F04"/>
                </a:solidFill>
                <a:round/>
              </a:ln>
              <a:effectLst/>
            </c:spPr>
            <c:extLst>
              <c:ext xmlns:c16="http://schemas.microsoft.com/office/drawing/2014/chart" uri="{C3380CC4-5D6E-409C-BE32-E72D297353CC}">
                <c16:uniqueId val="{00000005-23C4-43DE-9923-354462FBA304}"/>
              </c:ext>
            </c:extLst>
          </c:dPt>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7</c:v>
                </c:pt>
                <c:pt idx="1">
                  <c:v>6</c:v>
                </c:pt>
                <c:pt idx="2">
                  <c:v>8</c:v>
                </c:pt>
                <c:pt idx="3">
                  <c:v>7</c:v>
                </c:pt>
                <c:pt idx="4">
                  <c:v>7</c:v>
                </c:pt>
              </c:numCache>
            </c:numRef>
          </c:val>
          <c:smooth val="0"/>
          <c:extLst>
            <c:ext xmlns:c16="http://schemas.microsoft.com/office/drawing/2014/chart" uri="{C3380CC4-5D6E-409C-BE32-E72D297353CC}">
              <c16:uniqueId val="{00000008-C8E1-4C5C-9669-80B12D8AEE51}"/>
            </c:ext>
          </c:extLst>
        </c:ser>
        <c:ser>
          <c:idx val="2"/>
          <c:order val="1"/>
          <c:tx>
            <c:strRef>
              <c:f>Sheet1!$D$1</c:f>
              <c:strCache>
                <c:ptCount val="1"/>
                <c:pt idx="0">
                  <c:v>列3</c:v>
                </c:pt>
              </c:strCache>
            </c:strRef>
          </c:tx>
          <c:spPr>
            <a:ln w="50800" cap="rnd">
              <a:solidFill>
                <a:srgbClr val="DFE3EE"/>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7</c:v>
                </c:pt>
                <c:pt idx="2">
                  <c:v>9</c:v>
                </c:pt>
                <c:pt idx="3">
                  <c:v>8</c:v>
                </c:pt>
                <c:pt idx="4">
                  <c:v>8</c:v>
                </c:pt>
              </c:numCache>
            </c:numRef>
          </c:val>
          <c:smooth val="0"/>
          <c:extLst>
            <c:ext xmlns:c16="http://schemas.microsoft.com/office/drawing/2014/chart" uri="{C3380CC4-5D6E-409C-BE32-E72D297353CC}">
              <c16:uniqueId val="{00000009-C8E1-4C5C-9669-80B12D8AEE51}"/>
            </c:ext>
          </c:extLst>
        </c:ser>
        <c:ser>
          <c:idx val="3"/>
          <c:order val="2"/>
          <c:tx>
            <c:strRef>
              <c:f>Sheet1!$E$1</c:f>
              <c:strCache>
                <c:ptCount val="1"/>
                <c:pt idx="0">
                  <c:v>列4</c:v>
                </c:pt>
              </c:strCache>
            </c:strRef>
          </c:tx>
          <c:spPr>
            <a:ln w="50800" cap="rnd">
              <a:solidFill>
                <a:srgbClr val="2C2B2C"/>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8</c:v>
                </c:pt>
                <c:pt idx="1">
                  <c:v>9</c:v>
                </c:pt>
                <c:pt idx="2">
                  <c:v>5</c:v>
                </c:pt>
                <c:pt idx="3">
                  <c:v>6</c:v>
                </c:pt>
                <c:pt idx="4">
                  <c:v>9</c:v>
                </c:pt>
              </c:numCache>
            </c:numRef>
          </c:val>
          <c:smooth val="0"/>
          <c:extLst>
            <c:ext xmlns:c16="http://schemas.microsoft.com/office/drawing/2014/chart" uri="{C3380CC4-5D6E-409C-BE32-E72D297353CC}">
              <c16:uniqueId val="{00000006-D653-4CE9-9AE7-9ACDDE9FF7FA}"/>
            </c:ext>
          </c:extLst>
        </c:ser>
        <c:dLbls>
          <c:showLegendKey val="0"/>
          <c:showVal val="0"/>
          <c:showCatName val="0"/>
          <c:showSerName val="0"/>
          <c:showPercent val="0"/>
          <c:showBubbleSize val="0"/>
        </c:dLbls>
        <c:smooth val="0"/>
        <c:axId val="1783908336"/>
        <c:axId val="1783908816"/>
      </c:line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カラー比率</c:v>
                </c:pt>
              </c:strCache>
            </c:strRef>
          </c:tx>
          <c:dPt>
            <c:idx val="0"/>
            <c:bubble3D val="0"/>
            <c:spPr>
              <a:solidFill>
                <a:srgbClr val="2C2B2C"/>
              </a:solidFill>
              <a:ln w="19050">
                <a:solidFill>
                  <a:schemeClr val="lt1"/>
                </a:solidFill>
              </a:ln>
              <a:effectLst/>
            </c:spPr>
            <c:extLst>
              <c:ext xmlns:c16="http://schemas.microsoft.com/office/drawing/2014/chart" uri="{C3380CC4-5D6E-409C-BE32-E72D297353CC}">
                <c16:uniqueId val="{00000001-CEF3-4227-A32A-EFF8EDD1541D}"/>
              </c:ext>
            </c:extLst>
          </c:dPt>
          <c:dPt>
            <c:idx val="1"/>
            <c:bubble3D val="0"/>
            <c:spPr>
              <a:solidFill>
                <a:srgbClr val="5C1A86"/>
              </a:solidFill>
              <a:ln w="19050">
                <a:solidFill>
                  <a:schemeClr val="lt1"/>
                </a:solidFill>
              </a:ln>
              <a:effectLst/>
            </c:spPr>
            <c:extLst>
              <c:ext xmlns:c16="http://schemas.microsoft.com/office/drawing/2014/chart" uri="{C3380CC4-5D6E-409C-BE32-E72D297353CC}">
                <c16:uniqueId val="{00000002-CEF3-4227-A32A-EFF8EDD1541D}"/>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3-CEF3-4227-A32A-EFF8EDD1541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744-4993-95DB-43D62A9962F0}"/>
              </c:ext>
            </c:extLst>
          </c:dPt>
          <c:cat>
            <c:strRef>
              <c:f>Sheet1!$A$2:$A$5</c:f>
              <c:strCache>
                <c:ptCount val="3"/>
                <c:pt idx="0">
                  <c:v>ベースカラー</c:v>
                </c:pt>
                <c:pt idx="1">
                  <c:v>サブカラー</c:v>
                </c:pt>
                <c:pt idx="2">
                  <c:v>アクセントカラー</c:v>
                </c:pt>
              </c:strCache>
            </c:strRef>
          </c:cat>
          <c:val>
            <c:numRef>
              <c:f>Sheet1!$B$2:$B$5</c:f>
              <c:numCache>
                <c:formatCode>General</c:formatCode>
                <c:ptCount val="4"/>
                <c:pt idx="0">
                  <c:v>75</c:v>
                </c:pt>
                <c:pt idx="1">
                  <c:v>20</c:v>
                </c:pt>
                <c:pt idx="2">
                  <c:v>5</c:v>
                </c:pt>
              </c:numCache>
            </c:numRef>
          </c:val>
          <c:extLst>
            <c:ext xmlns:c16="http://schemas.microsoft.com/office/drawing/2014/chart" uri="{C3380CC4-5D6E-409C-BE32-E72D297353CC}">
              <c16:uniqueId val="{00000000-CEF3-4227-A32A-EFF8EDD1541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カラー比率</c:v>
                </c:pt>
              </c:strCache>
            </c:strRef>
          </c:tx>
          <c:spPr>
            <a:solidFill>
              <a:srgbClr val="2C2B2C"/>
            </a:solidFill>
            <a:ln w="19050">
              <a:solidFill>
                <a:schemeClr val="lt1"/>
              </a:solidFill>
            </a:ln>
            <a:effectLst/>
          </c:spPr>
          <c:invertIfNegative val="0"/>
          <c:dPt>
            <c:idx val="0"/>
            <c:invertIfNegative val="0"/>
            <c:bubble3D val="0"/>
            <c:spPr>
              <a:solidFill>
                <a:srgbClr val="2C2B2C"/>
              </a:solidFill>
              <a:ln w="19050">
                <a:solidFill>
                  <a:schemeClr val="lt1"/>
                </a:solidFill>
              </a:ln>
              <a:effectLst/>
            </c:spPr>
            <c:extLst>
              <c:ext xmlns:c16="http://schemas.microsoft.com/office/drawing/2014/chart" uri="{C3380CC4-5D6E-409C-BE32-E72D297353CC}">
                <c16:uniqueId val="{00000001-CEF3-4227-A32A-EFF8EDD1541D}"/>
              </c:ext>
            </c:extLst>
          </c:dPt>
          <c:dPt>
            <c:idx val="1"/>
            <c:invertIfNegative val="0"/>
            <c:bubble3D val="0"/>
            <c:spPr>
              <a:solidFill>
                <a:srgbClr val="2C2B2C"/>
              </a:solidFill>
              <a:ln w="19050">
                <a:solidFill>
                  <a:schemeClr val="lt1"/>
                </a:solidFill>
              </a:ln>
              <a:effectLst/>
            </c:spPr>
            <c:extLst>
              <c:ext xmlns:c16="http://schemas.microsoft.com/office/drawing/2014/chart" uri="{C3380CC4-5D6E-409C-BE32-E72D297353CC}">
                <c16:uniqueId val="{00000002-CEF3-4227-A32A-EFF8EDD1541D}"/>
              </c:ext>
            </c:extLst>
          </c:dPt>
          <c:dPt>
            <c:idx val="2"/>
            <c:invertIfNegative val="0"/>
            <c:bubble3D val="0"/>
            <c:spPr>
              <a:solidFill>
                <a:srgbClr val="2C2B2C"/>
              </a:solidFill>
              <a:ln w="19050">
                <a:solidFill>
                  <a:schemeClr val="lt1"/>
                </a:solidFill>
              </a:ln>
              <a:effectLst/>
            </c:spPr>
            <c:extLst>
              <c:ext xmlns:c16="http://schemas.microsoft.com/office/drawing/2014/chart" uri="{C3380CC4-5D6E-409C-BE32-E72D297353CC}">
                <c16:uniqueId val="{00000003-CEF3-4227-A32A-EFF8EDD1541D}"/>
              </c:ext>
            </c:extLst>
          </c:dPt>
          <c:cat>
            <c:strRef>
              <c:f>Sheet1!$A$2:$A$4</c:f>
              <c:strCache>
                <c:ptCount val="3"/>
                <c:pt idx="0">
                  <c:v>ベースカラー</c:v>
                </c:pt>
                <c:pt idx="1">
                  <c:v>サブカラー</c:v>
                </c:pt>
                <c:pt idx="2">
                  <c:v>アクセントカラー</c:v>
                </c:pt>
              </c:strCache>
            </c:strRef>
          </c:cat>
          <c:val>
            <c:numRef>
              <c:f>Sheet1!$B$2:$B$4</c:f>
              <c:numCache>
                <c:formatCode>General</c:formatCode>
                <c:ptCount val="3"/>
                <c:pt idx="0">
                  <c:v>75</c:v>
                </c:pt>
                <c:pt idx="1">
                  <c:v>20</c:v>
                </c:pt>
                <c:pt idx="2">
                  <c:v>5</c:v>
                </c:pt>
              </c:numCache>
            </c:numRef>
          </c:val>
          <c:extLst>
            <c:ext xmlns:c16="http://schemas.microsoft.com/office/drawing/2014/chart" uri="{C3380CC4-5D6E-409C-BE32-E72D297353CC}">
              <c16:uniqueId val="{00000000-CEF3-4227-A32A-EFF8EDD1541D}"/>
            </c:ext>
          </c:extLst>
        </c:ser>
        <c:ser>
          <c:idx val="1"/>
          <c:order val="1"/>
          <c:tx>
            <c:strRef>
              <c:f>Sheet1!$C$1</c:f>
              <c:strCache>
                <c:ptCount val="1"/>
                <c:pt idx="0">
                  <c:v>カラー比率2</c:v>
                </c:pt>
              </c:strCache>
            </c:strRef>
          </c:tx>
          <c:spPr>
            <a:solidFill>
              <a:srgbClr val="5C1A86"/>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Sheet1!$C$2:$C$4</c:f>
              <c:numCache>
                <c:formatCode>General</c:formatCode>
                <c:ptCount val="3"/>
                <c:pt idx="0">
                  <c:v>20</c:v>
                </c:pt>
                <c:pt idx="1">
                  <c:v>5</c:v>
                </c:pt>
                <c:pt idx="2">
                  <c:v>75</c:v>
                </c:pt>
              </c:numCache>
            </c:numRef>
          </c:val>
          <c:extLst>
            <c:ext xmlns:c16="http://schemas.microsoft.com/office/drawing/2014/chart" uri="{C3380CC4-5D6E-409C-BE32-E72D297353CC}">
              <c16:uniqueId val="{00000008-C8E1-4C5C-9669-80B12D8AEE51}"/>
            </c:ext>
          </c:extLst>
        </c:ser>
        <c:ser>
          <c:idx val="2"/>
          <c:order val="2"/>
          <c:tx>
            <c:strRef>
              <c:f>Sheet1!$D$1</c:f>
              <c:strCache>
                <c:ptCount val="1"/>
                <c:pt idx="0">
                  <c:v>カラー比率3</c:v>
                </c:pt>
              </c:strCache>
            </c:strRef>
          </c:tx>
          <c:spPr>
            <a:solidFill>
              <a:srgbClr val="FFEE35"/>
            </a:solidFill>
            <a:ln w="19050">
              <a:solidFill>
                <a:schemeClr val="lt1"/>
              </a:solidFill>
            </a:ln>
            <a:effectLst/>
          </c:spPr>
          <c:invertIfNegative val="0"/>
          <c:cat>
            <c:strRef>
              <c:f>Sheet1!$A$2:$A$4</c:f>
              <c:strCache>
                <c:ptCount val="3"/>
                <c:pt idx="0">
                  <c:v>ベースカラー</c:v>
                </c:pt>
                <c:pt idx="1">
                  <c:v>サブカラー</c:v>
                </c:pt>
                <c:pt idx="2">
                  <c:v>アクセントカラー</c:v>
                </c:pt>
              </c:strCache>
            </c:strRef>
          </c:cat>
          <c:val>
            <c:numRef>
              <c:f>Sheet1!$D$2:$D$4</c:f>
              <c:numCache>
                <c:formatCode>General</c:formatCode>
                <c:ptCount val="3"/>
                <c:pt idx="0">
                  <c:v>5</c:v>
                </c:pt>
                <c:pt idx="1">
                  <c:v>75</c:v>
                </c:pt>
                <c:pt idx="2">
                  <c:v>20</c:v>
                </c:pt>
              </c:numCache>
            </c:numRef>
          </c:val>
          <c:extLst>
            <c:ext xmlns:c16="http://schemas.microsoft.com/office/drawing/2014/chart" uri="{C3380CC4-5D6E-409C-BE32-E72D297353CC}">
              <c16:uniqueId val="{00000009-C8E1-4C5C-9669-80B12D8AEE51}"/>
            </c:ext>
          </c:extLst>
        </c:ser>
        <c:dLbls>
          <c:showLegendKey val="0"/>
          <c:showVal val="0"/>
          <c:showCatName val="0"/>
          <c:showSerName val="0"/>
          <c:showPercent val="0"/>
          <c:showBubbleSize val="0"/>
        </c:dLbls>
        <c:gapWidth val="100"/>
        <c:overlap val="100"/>
        <c:axId val="1783908336"/>
        <c:axId val="1783908816"/>
      </c:bar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列2</c:v>
                </c:pt>
              </c:strCache>
            </c:strRef>
          </c:tx>
          <c:spPr>
            <a:ln w="50800" cap="rnd">
              <a:solidFill>
                <a:srgbClr val="FFFF00"/>
              </a:solidFill>
              <a:round/>
            </a:ln>
            <a:effectLst/>
          </c:spPr>
          <c:marker>
            <c:symbol val="none"/>
          </c:marker>
          <c:dPt>
            <c:idx val="0"/>
            <c:marker>
              <c:symbol val="none"/>
            </c:marker>
            <c:bubble3D val="0"/>
            <c:spPr>
              <a:ln w="50800" cap="rnd">
                <a:solidFill>
                  <a:srgbClr val="FFFF00"/>
                </a:solidFill>
                <a:round/>
              </a:ln>
              <a:effectLst/>
            </c:spPr>
            <c:extLst>
              <c:ext xmlns:c16="http://schemas.microsoft.com/office/drawing/2014/chart" uri="{C3380CC4-5D6E-409C-BE32-E72D297353CC}">
                <c16:uniqueId val="{00000001-5E52-4196-A87F-448C07187BCA}"/>
              </c:ext>
            </c:extLst>
          </c:dPt>
          <c:dPt>
            <c:idx val="1"/>
            <c:marker>
              <c:symbol val="none"/>
            </c:marker>
            <c:bubble3D val="0"/>
            <c:spPr>
              <a:ln w="50800" cap="rnd">
                <a:solidFill>
                  <a:srgbClr val="FFFF00"/>
                </a:solidFill>
                <a:round/>
              </a:ln>
              <a:effectLst/>
            </c:spPr>
            <c:extLst>
              <c:ext xmlns:c16="http://schemas.microsoft.com/office/drawing/2014/chart" uri="{C3380CC4-5D6E-409C-BE32-E72D297353CC}">
                <c16:uniqueId val="{00000003-5E52-4196-A87F-448C07187BCA}"/>
              </c:ext>
            </c:extLst>
          </c:dPt>
          <c:dPt>
            <c:idx val="2"/>
            <c:marker>
              <c:symbol val="none"/>
            </c:marker>
            <c:bubble3D val="0"/>
            <c:spPr>
              <a:ln w="50800" cap="rnd">
                <a:solidFill>
                  <a:srgbClr val="FFFF00"/>
                </a:solidFill>
                <a:round/>
              </a:ln>
              <a:effectLst/>
            </c:spPr>
            <c:extLst>
              <c:ext xmlns:c16="http://schemas.microsoft.com/office/drawing/2014/chart" uri="{C3380CC4-5D6E-409C-BE32-E72D297353CC}">
                <c16:uniqueId val="{00000005-5E52-4196-A87F-448C07187BCA}"/>
              </c:ext>
            </c:extLst>
          </c:dPt>
          <c:cat>
            <c:numRef>
              <c:f>Sheet1!$A$2:$A$6</c:f>
              <c:numCache>
                <c:formatCode>General</c:formatCode>
                <c:ptCount val="5"/>
                <c:pt idx="0">
                  <c:v>1</c:v>
                </c:pt>
                <c:pt idx="1">
                  <c:v>2</c:v>
                </c:pt>
                <c:pt idx="2">
                  <c:v>3</c:v>
                </c:pt>
                <c:pt idx="3">
                  <c:v>4</c:v>
                </c:pt>
                <c:pt idx="4">
                  <c:v>5</c:v>
                </c:pt>
              </c:numCache>
            </c:numRef>
          </c:cat>
          <c:val>
            <c:numRef>
              <c:f>Sheet1!$C$2:$C$6</c:f>
              <c:numCache>
                <c:formatCode>General</c:formatCode>
                <c:ptCount val="5"/>
                <c:pt idx="0">
                  <c:v>7</c:v>
                </c:pt>
                <c:pt idx="1">
                  <c:v>6</c:v>
                </c:pt>
                <c:pt idx="2">
                  <c:v>8</c:v>
                </c:pt>
                <c:pt idx="3">
                  <c:v>7</c:v>
                </c:pt>
                <c:pt idx="4">
                  <c:v>7</c:v>
                </c:pt>
              </c:numCache>
            </c:numRef>
          </c:val>
          <c:smooth val="0"/>
          <c:extLst>
            <c:ext xmlns:c16="http://schemas.microsoft.com/office/drawing/2014/chart" uri="{C3380CC4-5D6E-409C-BE32-E72D297353CC}">
              <c16:uniqueId val="{00000008-C8E1-4C5C-9669-80B12D8AEE51}"/>
            </c:ext>
          </c:extLst>
        </c:ser>
        <c:ser>
          <c:idx val="2"/>
          <c:order val="1"/>
          <c:tx>
            <c:strRef>
              <c:f>Sheet1!$D$1</c:f>
              <c:strCache>
                <c:ptCount val="1"/>
                <c:pt idx="0">
                  <c:v>列3</c:v>
                </c:pt>
              </c:strCache>
            </c:strRef>
          </c:tx>
          <c:spPr>
            <a:ln w="50800" cap="rnd">
              <a:solidFill>
                <a:srgbClr val="5C1A86"/>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Sheet1!$D$2:$D$6</c:f>
              <c:numCache>
                <c:formatCode>General</c:formatCode>
                <c:ptCount val="5"/>
                <c:pt idx="0">
                  <c:v>5</c:v>
                </c:pt>
                <c:pt idx="1">
                  <c:v>7</c:v>
                </c:pt>
                <c:pt idx="2">
                  <c:v>9</c:v>
                </c:pt>
                <c:pt idx="3">
                  <c:v>8</c:v>
                </c:pt>
                <c:pt idx="4">
                  <c:v>8</c:v>
                </c:pt>
              </c:numCache>
            </c:numRef>
          </c:val>
          <c:smooth val="0"/>
          <c:extLst>
            <c:ext xmlns:c16="http://schemas.microsoft.com/office/drawing/2014/chart" uri="{C3380CC4-5D6E-409C-BE32-E72D297353CC}">
              <c16:uniqueId val="{00000009-C8E1-4C5C-9669-80B12D8AEE51}"/>
            </c:ext>
          </c:extLst>
        </c:ser>
        <c:ser>
          <c:idx val="3"/>
          <c:order val="2"/>
          <c:tx>
            <c:strRef>
              <c:f>Sheet1!$E$1</c:f>
              <c:strCache>
                <c:ptCount val="1"/>
                <c:pt idx="0">
                  <c:v>列4</c:v>
                </c:pt>
              </c:strCache>
            </c:strRef>
          </c:tx>
          <c:spPr>
            <a:ln w="50800" cap="rnd">
              <a:solidFill>
                <a:srgbClr val="2C2B2C"/>
              </a:solidFill>
              <a:round/>
            </a:ln>
            <a:effectLst/>
          </c:spPr>
          <c:marker>
            <c:symbol val="none"/>
          </c:marker>
          <c:cat>
            <c:numRef>
              <c:f>Sheet1!$A$2:$A$6</c:f>
              <c:numCache>
                <c:formatCode>General</c:formatCode>
                <c:ptCount val="5"/>
                <c:pt idx="0">
                  <c:v>1</c:v>
                </c:pt>
                <c:pt idx="1">
                  <c:v>2</c:v>
                </c:pt>
                <c:pt idx="2">
                  <c:v>3</c:v>
                </c:pt>
                <c:pt idx="3">
                  <c:v>4</c:v>
                </c:pt>
                <c:pt idx="4">
                  <c:v>5</c:v>
                </c:pt>
              </c:numCache>
            </c:numRef>
          </c:cat>
          <c:val>
            <c:numRef>
              <c:f>Sheet1!$E$2:$E$6</c:f>
              <c:numCache>
                <c:formatCode>General</c:formatCode>
                <c:ptCount val="5"/>
                <c:pt idx="0">
                  <c:v>8</c:v>
                </c:pt>
                <c:pt idx="1">
                  <c:v>9</c:v>
                </c:pt>
                <c:pt idx="2">
                  <c:v>5</c:v>
                </c:pt>
                <c:pt idx="3">
                  <c:v>6</c:v>
                </c:pt>
                <c:pt idx="4">
                  <c:v>9</c:v>
                </c:pt>
              </c:numCache>
            </c:numRef>
          </c:val>
          <c:smooth val="0"/>
          <c:extLst>
            <c:ext xmlns:c16="http://schemas.microsoft.com/office/drawing/2014/chart" uri="{C3380CC4-5D6E-409C-BE32-E72D297353CC}">
              <c16:uniqueId val="{00000006-D653-4CE9-9AE7-9ACDDE9FF7FA}"/>
            </c:ext>
          </c:extLst>
        </c:ser>
        <c:dLbls>
          <c:showLegendKey val="0"/>
          <c:showVal val="0"/>
          <c:showCatName val="0"/>
          <c:showSerName val="0"/>
          <c:showPercent val="0"/>
          <c:showBubbleSize val="0"/>
        </c:dLbls>
        <c:smooth val="0"/>
        <c:axId val="1783908336"/>
        <c:axId val="1783908816"/>
      </c:lineChart>
      <c:catAx>
        <c:axId val="1783908336"/>
        <c:scaling>
          <c:orientation val="minMax"/>
        </c:scaling>
        <c:delete val="1"/>
        <c:axPos val="b"/>
        <c:numFmt formatCode="General" sourceLinked="1"/>
        <c:majorTickMark val="out"/>
        <c:minorTickMark val="none"/>
        <c:tickLblPos val="nextTo"/>
        <c:crossAx val="1783908816"/>
        <c:crosses val="autoZero"/>
        <c:auto val="1"/>
        <c:lblAlgn val="ctr"/>
        <c:lblOffset val="100"/>
        <c:noMultiLvlLbl val="0"/>
      </c:catAx>
      <c:valAx>
        <c:axId val="1783908816"/>
        <c:scaling>
          <c:orientation val="minMax"/>
        </c:scaling>
        <c:delete val="1"/>
        <c:axPos val="l"/>
        <c:numFmt formatCode="General" sourceLinked="1"/>
        <c:majorTickMark val="out"/>
        <c:minorTickMark val="none"/>
        <c:tickLblPos val="nextTo"/>
        <c:crossAx val="178390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5C2288-951A-EC5A-1469-EC17910E36F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6AFD6C6-D8E3-53F7-76B5-A48223B7B90A}"/>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96A38EE-8588-8228-F864-59E0B242A31C}"/>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5" name="フッター プレースホルダー 4">
            <a:extLst>
              <a:ext uri="{FF2B5EF4-FFF2-40B4-BE49-F238E27FC236}">
                <a16:creationId xmlns:a16="http://schemas.microsoft.com/office/drawing/2014/main" id="{021A835C-89BF-4826-A596-9B92EBDCA1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96A8B0-DFED-A4D4-79AE-48856950C4A5}"/>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12932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10451-D017-20BD-BDCD-CDBB76383C2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A442955-0925-1193-5595-0734CE6712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021A4A-9616-F1E0-F662-37C795D7E906}"/>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5" name="フッター プレースホルダー 4">
            <a:extLst>
              <a:ext uri="{FF2B5EF4-FFF2-40B4-BE49-F238E27FC236}">
                <a16:creationId xmlns:a16="http://schemas.microsoft.com/office/drawing/2014/main" id="{4E996961-D6C1-498C-A9CF-834B29C83D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5C653C-81AA-82EF-FDC6-2A63C78709EA}"/>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55614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45EDDC9-AB2C-8D50-87D8-C2F5AD5D8AC3}"/>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288DA9-1367-C85E-E9A5-E7D1DD93E950}"/>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56C1B7-B9A7-CA80-8991-88095F95C0CD}"/>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5" name="フッター プレースホルダー 4">
            <a:extLst>
              <a:ext uri="{FF2B5EF4-FFF2-40B4-BE49-F238E27FC236}">
                <a16:creationId xmlns:a16="http://schemas.microsoft.com/office/drawing/2014/main" id="{338C2933-BE4E-2317-A721-0AD5145069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806D85-09A0-5F0F-FD07-58DEFBFF0119}"/>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6463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78C8B-75CD-CF5B-AD42-0A443B24551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95B70F7-7357-0FB7-7F75-657098D7D33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422662-5ECF-6F59-AA91-487D0113EE00}"/>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5" name="フッター プレースホルダー 4">
            <a:extLst>
              <a:ext uri="{FF2B5EF4-FFF2-40B4-BE49-F238E27FC236}">
                <a16:creationId xmlns:a16="http://schemas.microsoft.com/office/drawing/2014/main" id="{5BC81DCF-B078-EF49-8F7F-3C0233F377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A46C54-B3C0-12A7-C6D6-769A91D110DE}"/>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348071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C16459-A7CE-ACF0-37C4-40CF5E2F5555}"/>
              </a:ext>
            </a:extLst>
          </p:cNvPr>
          <p:cNvSpPr>
            <a:spLocks noGrp="1"/>
          </p:cNvSpPr>
          <p:nvPr>
            <p:ph type="title"/>
          </p:nvPr>
        </p:nvSpPr>
        <p:spPr>
          <a:xfrm>
            <a:off x="831851" y="1709740"/>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F705012-7D4D-5FA9-807B-492D7801FC29}"/>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B4883AC-F30A-FB17-491A-C6E990CFEBB2}"/>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5" name="フッター プレースホルダー 4">
            <a:extLst>
              <a:ext uri="{FF2B5EF4-FFF2-40B4-BE49-F238E27FC236}">
                <a16:creationId xmlns:a16="http://schemas.microsoft.com/office/drawing/2014/main" id="{DBFB8B1E-1335-C50B-069A-46C0685597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74F703-114B-4E25-67EB-D4430216E734}"/>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23431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077BFB-889D-FC42-B1E1-7D6AF425416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F5E0FC-7B65-2C75-F4BC-ED46BD94E66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F1DC8D5-56B7-E966-7F64-B34E665CC78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3342D45-491C-2124-5347-6AA59AD13F84}"/>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6" name="フッター プレースホルダー 5">
            <a:extLst>
              <a:ext uri="{FF2B5EF4-FFF2-40B4-BE49-F238E27FC236}">
                <a16:creationId xmlns:a16="http://schemas.microsoft.com/office/drawing/2014/main" id="{9D3E74C9-80A2-BA27-1553-6B21596FB7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F458A4-D0E0-1EB0-4681-3FD239859721}"/>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32371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7E9D59-FC09-BAB2-62FA-07A1C86AA0D1}"/>
              </a:ext>
            </a:extLst>
          </p:cNvPr>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7A1BEF-20CD-0777-1379-A0CA2EFCC6D9}"/>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C8BA731-E2FB-B37C-E5BE-ACEB77FAAE9C}"/>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802963-7716-CA9B-3E38-0C9586C60586}"/>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31BEB6B-B159-0400-4BDF-608822855894}"/>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EF6F6E9-713A-B8A1-33AA-E9494744B5B5}"/>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8" name="フッター プレースホルダー 7">
            <a:extLst>
              <a:ext uri="{FF2B5EF4-FFF2-40B4-BE49-F238E27FC236}">
                <a16:creationId xmlns:a16="http://schemas.microsoft.com/office/drawing/2014/main" id="{7189D879-4537-DE99-900B-074CC902D1A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E924E30-A688-7BE0-59A5-0D315A9798D2}"/>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47509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3712E5-AD4D-8B37-6E55-BB96A9DE110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702D7BF-56A8-B6C7-D3E4-2859C7F6E4EF}"/>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4" name="フッター プレースホルダー 3">
            <a:extLst>
              <a:ext uri="{FF2B5EF4-FFF2-40B4-BE49-F238E27FC236}">
                <a16:creationId xmlns:a16="http://schemas.microsoft.com/office/drawing/2014/main" id="{05736637-243F-3F70-DB70-FE36E5C42BE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DC63285-B012-3AAE-FE32-49782E7788D9}"/>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149739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2CAAFCB-6C71-B5A5-5634-CA3E62B43B5C}"/>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3" name="フッター プレースホルダー 2">
            <a:extLst>
              <a:ext uri="{FF2B5EF4-FFF2-40B4-BE49-F238E27FC236}">
                <a16:creationId xmlns:a16="http://schemas.microsoft.com/office/drawing/2014/main" id="{E217568A-D1CB-F550-2489-4BE9F7E7F41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7EEA68D-97AB-8CFF-E1E5-DBA920571CB2}"/>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582840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D5FE28-0463-9DEE-DF39-1E959944D23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174A0F-72CF-D667-2E48-77C01C105A91}"/>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C181FC-5D4A-FF67-B5E6-3E752308FE1D}"/>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721F445-20B2-B2B3-B512-40D64C0CB456}"/>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6" name="フッター プレースホルダー 5">
            <a:extLst>
              <a:ext uri="{FF2B5EF4-FFF2-40B4-BE49-F238E27FC236}">
                <a16:creationId xmlns:a16="http://schemas.microsoft.com/office/drawing/2014/main" id="{A6ED95DE-D27B-9880-E819-40634B5A59C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22BF06-1A4E-F2D0-BEF0-7CF0D0FD04EA}"/>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17800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D192DE-F55B-E4F2-0D7C-2D1FBD110C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00E5CC-0AD6-F87C-AAAD-DCFA3B9C4A2D}"/>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E80246E-3185-6312-2DB4-EB7F0F4E695A}"/>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252AE9-9824-9E96-335E-3B1ABF36228A}"/>
              </a:ext>
            </a:extLst>
          </p:cNvPr>
          <p:cNvSpPr>
            <a:spLocks noGrp="1"/>
          </p:cNvSpPr>
          <p:nvPr>
            <p:ph type="dt" sz="half" idx="10"/>
          </p:nvPr>
        </p:nvSpPr>
        <p:spPr/>
        <p:txBody>
          <a:bodyPr/>
          <a:lstStyle/>
          <a:p>
            <a:fld id="{5C31BDFF-06E3-4E00-956B-C91E8286BE8F}" type="datetimeFigureOut">
              <a:rPr kumimoji="1" lang="ja-JP" altLang="en-US" smtClean="0"/>
              <a:t>2023/5/30</a:t>
            </a:fld>
            <a:endParaRPr kumimoji="1" lang="ja-JP" altLang="en-US"/>
          </a:p>
        </p:txBody>
      </p:sp>
      <p:sp>
        <p:nvSpPr>
          <p:cNvPr id="6" name="フッター プレースホルダー 5">
            <a:extLst>
              <a:ext uri="{FF2B5EF4-FFF2-40B4-BE49-F238E27FC236}">
                <a16:creationId xmlns:a16="http://schemas.microsoft.com/office/drawing/2014/main" id="{38769CC0-817F-7875-5368-B254914374E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35A9BC-538F-4546-543D-419E0569AA73}"/>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41199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F6A602D-EE67-70D3-4820-4097A9B4BD18}"/>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E05292-78EE-6EBE-E8D2-4E4F481D6F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564230-586D-8DC1-C7EC-C2494201D239}"/>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1BDFF-06E3-4E00-956B-C91E8286BE8F}" type="datetimeFigureOut">
              <a:rPr kumimoji="1" lang="ja-JP" altLang="en-US" smtClean="0"/>
              <a:t>2023/5/30</a:t>
            </a:fld>
            <a:endParaRPr kumimoji="1" lang="ja-JP" altLang="en-US"/>
          </a:p>
        </p:txBody>
      </p:sp>
      <p:sp>
        <p:nvSpPr>
          <p:cNvPr id="5" name="フッター プレースホルダー 4">
            <a:extLst>
              <a:ext uri="{FF2B5EF4-FFF2-40B4-BE49-F238E27FC236}">
                <a16:creationId xmlns:a16="http://schemas.microsoft.com/office/drawing/2014/main" id="{43462F9B-8BE4-9C62-4802-1CAEFB7D1A8E}"/>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01E2BD9-0A57-F429-27E2-646E5E56D663}"/>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615544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xml"/><Relationship Id="rId4" Type="http://schemas.openxmlformats.org/officeDocument/2006/relationships/chart" Target="../charts/char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xml"/><Relationship Id="rId4" Type="http://schemas.openxmlformats.org/officeDocument/2006/relationships/chart" Target="../charts/chart15.xml"/></Relationships>
</file>

<file path=ppt/slides/_rels/slide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1.xml"/><Relationship Id="rId4" Type="http://schemas.openxmlformats.org/officeDocument/2006/relationships/chart" Target="../charts/char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390B3D-A29F-27DC-8AAE-A1A4C324E88A}"/>
              </a:ext>
            </a:extLst>
          </p:cNvPr>
          <p:cNvSpPr/>
          <p:nvPr/>
        </p:nvSpPr>
        <p:spPr>
          <a:xfrm>
            <a:off x="1984438" y="959751"/>
            <a:ext cx="812801" cy="812801"/>
          </a:xfrm>
          <a:prstGeom prst="ellipse">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021C8922-3A2C-FFC8-39CD-523798A419D0}"/>
              </a:ext>
            </a:extLst>
          </p:cNvPr>
          <p:cNvSpPr/>
          <p:nvPr/>
        </p:nvSpPr>
        <p:spPr>
          <a:xfrm>
            <a:off x="5266816" y="959751"/>
            <a:ext cx="812801" cy="812801"/>
          </a:xfrm>
          <a:prstGeom prst="ellipse">
            <a:avLst/>
          </a:prstGeom>
          <a:solidFill>
            <a:srgbClr val="007E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FA2282ED-8EBB-51FB-C19F-2A58B906FDBE}"/>
              </a:ext>
            </a:extLst>
          </p:cNvPr>
          <p:cNvSpPr/>
          <p:nvPr/>
        </p:nvSpPr>
        <p:spPr>
          <a:xfrm>
            <a:off x="3648137" y="959751"/>
            <a:ext cx="812801" cy="812801"/>
          </a:xfrm>
          <a:prstGeom prst="ellipse">
            <a:avLst/>
          </a:prstGeom>
          <a:solidFill>
            <a:srgbClr val="E7E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C4D1793-2D5A-AE2F-534C-13E48EA6D069}"/>
              </a:ext>
            </a:extLst>
          </p:cNvPr>
          <p:cNvSpPr txBox="1"/>
          <p:nvPr/>
        </p:nvSpPr>
        <p:spPr>
          <a:xfrm>
            <a:off x="15914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ベースカラー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75%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#0071bc</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 / 113 / 188</a:t>
            </a:r>
          </a:p>
        </p:txBody>
      </p:sp>
      <p:sp>
        <p:nvSpPr>
          <p:cNvPr id="19" name="テキスト ボックス 18">
            <a:extLst>
              <a:ext uri="{FF2B5EF4-FFF2-40B4-BE49-F238E27FC236}">
                <a16:creationId xmlns:a16="http://schemas.microsoft.com/office/drawing/2014/main" id="{221EAC79-59BC-C499-3E12-47F636C569BA}"/>
              </a:ext>
            </a:extLst>
          </p:cNvPr>
          <p:cNvSpPr txBox="1"/>
          <p:nvPr/>
        </p:nvSpPr>
        <p:spPr>
          <a:xfrm>
            <a:off x="32551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サブカラー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#e7e7ea</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231 / 231 / 234</a:t>
            </a:r>
          </a:p>
        </p:txBody>
      </p:sp>
      <p:sp>
        <p:nvSpPr>
          <p:cNvPr id="20" name="テキスト ボックス 19">
            <a:extLst>
              <a:ext uri="{FF2B5EF4-FFF2-40B4-BE49-F238E27FC236}">
                <a16:creationId xmlns:a16="http://schemas.microsoft.com/office/drawing/2014/main" id="{84BD9E5C-2A49-6ED3-878F-093841E9E8E9}"/>
              </a:ext>
            </a:extLst>
          </p:cNvPr>
          <p:cNvSpPr txBox="1"/>
          <p:nvPr/>
        </p:nvSpPr>
        <p:spPr>
          <a:xfrm>
            <a:off x="4873789"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アクセントカラー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#007e66</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 / 126 / 102</a:t>
            </a:r>
          </a:p>
        </p:txBody>
      </p:sp>
      <p:sp>
        <p:nvSpPr>
          <p:cNvPr id="21" name="テキスト ボックス 20">
            <a:extLst>
              <a:ext uri="{FF2B5EF4-FFF2-40B4-BE49-F238E27FC236}">
                <a16:creationId xmlns:a16="http://schemas.microsoft.com/office/drawing/2014/main" id="{8C18BFA6-AC91-F202-CF29-04F2B8FDB810}"/>
              </a:ext>
            </a:extLst>
          </p:cNvPr>
          <p:cNvSpPr txBox="1"/>
          <p:nvPr/>
        </p:nvSpPr>
        <p:spPr>
          <a:xfrm>
            <a:off x="380004" y="1883463"/>
            <a:ext cx="1083061" cy="1743811"/>
          </a:xfrm>
          <a:prstGeom prst="rect">
            <a:avLst/>
          </a:prstGeom>
          <a:noFill/>
        </p:spPr>
        <p:txBody>
          <a:bodyPr wrap="square">
            <a:spAutoFit/>
          </a:bodyPr>
          <a:lstStyle/>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タイトル</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比率</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カラーコード</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RGB</a:t>
            </a:r>
          </a:p>
        </p:txBody>
      </p:sp>
      <p:cxnSp>
        <p:nvCxnSpPr>
          <p:cNvPr id="23" name="直線コネクタ 22">
            <a:extLst>
              <a:ext uri="{FF2B5EF4-FFF2-40B4-BE49-F238E27FC236}">
                <a16:creationId xmlns:a16="http://schemas.microsoft.com/office/drawing/2014/main" id="{9A93BFAF-ADF0-EE8B-1F7D-C8170A622A8A}"/>
              </a:ext>
            </a:extLst>
          </p:cNvPr>
          <p:cNvCxnSpPr>
            <a:cxnSpLocks/>
          </p:cNvCxnSpPr>
          <p:nvPr/>
        </p:nvCxnSpPr>
        <p:spPr>
          <a:xfrm>
            <a:off x="380004" y="2382153"/>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954AD4F-224F-11D9-C8A7-A694B9C975E7}"/>
              </a:ext>
            </a:extLst>
          </p:cNvPr>
          <p:cNvCxnSpPr>
            <a:cxnSpLocks/>
          </p:cNvCxnSpPr>
          <p:nvPr/>
        </p:nvCxnSpPr>
        <p:spPr>
          <a:xfrm>
            <a:off x="380004" y="2799841"/>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1561B4F-054C-698C-BAB9-3310B6CE3FF3}"/>
              </a:ext>
            </a:extLst>
          </p:cNvPr>
          <p:cNvCxnSpPr>
            <a:cxnSpLocks/>
          </p:cNvCxnSpPr>
          <p:nvPr/>
        </p:nvCxnSpPr>
        <p:spPr>
          <a:xfrm>
            <a:off x="380004" y="3251397"/>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B933A0E-62D4-5F5F-45D5-0CD9E05E9EE6}"/>
              </a:ext>
            </a:extLst>
          </p:cNvPr>
          <p:cNvCxnSpPr>
            <a:cxnSpLocks/>
          </p:cNvCxnSpPr>
          <p:nvPr/>
        </p:nvCxnSpPr>
        <p:spPr>
          <a:xfrm>
            <a:off x="380004" y="3686018"/>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1" name="グラフ 30">
            <a:extLst>
              <a:ext uri="{FF2B5EF4-FFF2-40B4-BE49-F238E27FC236}">
                <a16:creationId xmlns:a16="http://schemas.microsoft.com/office/drawing/2014/main" id="{88A6331E-C3D0-5FAE-F54C-F540AF09DA97}"/>
              </a:ext>
            </a:extLst>
          </p:cNvPr>
          <p:cNvGraphicFramePr/>
          <p:nvPr>
            <p:extLst>
              <p:ext uri="{D42A27DB-BD31-4B8C-83A1-F6EECF244321}">
                <p14:modId xmlns:p14="http://schemas.microsoft.com/office/powerpoint/2010/main" val="2083036612"/>
              </p:ext>
            </p:extLst>
          </p:nvPr>
        </p:nvGraphicFramePr>
        <p:xfrm>
          <a:off x="772110" y="4174010"/>
          <a:ext cx="2880295" cy="1920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a:extLst>
              <a:ext uri="{FF2B5EF4-FFF2-40B4-BE49-F238E27FC236}">
                <a16:creationId xmlns:a16="http://schemas.microsoft.com/office/drawing/2014/main" id="{FCB48F9A-7BED-64C3-10A6-8949E6126639}"/>
              </a:ext>
            </a:extLst>
          </p:cNvPr>
          <p:cNvGraphicFramePr/>
          <p:nvPr>
            <p:extLst>
              <p:ext uri="{D42A27DB-BD31-4B8C-83A1-F6EECF244321}">
                <p14:modId xmlns:p14="http://schemas.microsoft.com/office/powerpoint/2010/main" val="608685986"/>
              </p:ext>
            </p:extLst>
          </p:nvPr>
        </p:nvGraphicFramePr>
        <p:xfrm>
          <a:off x="4424515" y="3974341"/>
          <a:ext cx="3111633" cy="2319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a:extLst>
              <a:ext uri="{FF2B5EF4-FFF2-40B4-BE49-F238E27FC236}">
                <a16:creationId xmlns:a16="http://schemas.microsoft.com/office/drawing/2014/main" id="{C5B13FB4-0B0E-96C0-D0EA-44814391D8F0}"/>
              </a:ext>
            </a:extLst>
          </p:cNvPr>
          <p:cNvGraphicFramePr/>
          <p:nvPr>
            <p:extLst>
              <p:ext uri="{D42A27DB-BD31-4B8C-83A1-F6EECF244321}">
                <p14:modId xmlns:p14="http://schemas.microsoft.com/office/powerpoint/2010/main" val="65865113"/>
              </p:ext>
            </p:extLst>
          </p:nvPr>
        </p:nvGraphicFramePr>
        <p:xfrm>
          <a:off x="8308258" y="4815876"/>
          <a:ext cx="3111633" cy="1684475"/>
        </p:xfrm>
        <a:graphic>
          <a:graphicData uri="http://schemas.openxmlformats.org/drawingml/2006/chart">
            <c:chart xmlns:c="http://schemas.openxmlformats.org/drawingml/2006/chart" xmlns:r="http://schemas.openxmlformats.org/officeDocument/2006/relationships" r:id="rId4"/>
          </a:graphicData>
        </a:graphic>
      </p:graphicFrame>
      <p:sp>
        <p:nvSpPr>
          <p:cNvPr id="39" name="テキスト ボックス 38">
            <a:extLst>
              <a:ext uri="{FF2B5EF4-FFF2-40B4-BE49-F238E27FC236}">
                <a16:creationId xmlns:a16="http://schemas.microsoft.com/office/drawing/2014/main" id="{15AFEEEB-E294-8678-EB75-1A8C1D7734A2}"/>
              </a:ext>
            </a:extLst>
          </p:cNvPr>
          <p:cNvSpPr txBox="1"/>
          <p:nvPr/>
        </p:nvSpPr>
        <p:spPr>
          <a:xfrm>
            <a:off x="4358288" y="44580"/>
            <a:ext cx="3475425" cy="568104"/>
          </a:xfrm>
          <a:prstGeom prst="rect">
            <a:avLst/>
          </a:prstGeom>
          <a:noFill/>
        </p:spPr>
        <p:txBody>
          <a:bodyPr wrap="square">
            <a:spAutoFit/>
          </a:bodyPr>
          <a:lstStyle/>
          <a:p>
            <a:pPr algn="ctr">
              <a:lnSpc>
                <a:spcPct val="200000"/>
              </a:lnSpc>
            </a:pPr>
            <a:r>
              <a:rPr lang="ja-JP" altLang="en-US" b="1" dirty="0">
                <a:solidFill>
                  <a:schemeClr val="tx1">
                    <a:lumMod val="65000"/>
                    <a:lumOff val="35000"/>
                  </a:schemeClr>
                </a:solidFill>
              </a:rPr>
              <a:t>真面目</a:t>
            </a:r>
            <a:r>
              <a:rPr lang="en-US" altLang="ja-JP" b="1" dirty="0">
                <a:solidFill>
                  <a:schemeClr val="tx1">
                    <a:lumMod val="65000"/>
                    <a:lumOff val="35000"/>
                  </a:schemeClr>
                </a:solidFill>
              </a:rPr>
              <a:t>/</a:t>
            </a:r>
            <a:r>
              <a:rPr lang="ja-JP" altLang="en-US" b="1" dirty="0">
                <a:solidFill>
                  <a:schemeClr val="tx1">
                    <a:lumMod val="65000"/>
                    <a:lumOff val="35000"/>
                  </a:schemeClr>
                </a:solidFill>
              </a:rPr>
              <a:t>安心感</a:t>
            </a:r>
            <a:r>
              <a:rPr lang="en-US" altLang="ja-JP" b="1" dirty="0">
                <a:solidFill>
                  <a:schemeClr val="tx1">
                    <a:lumMod val="65000"/>
                    <a:lumOff val="35000"/>
                  </a:schemeClr>
                </a:solidFill>
              </a:rPr>
              <a:t>/</a:t>
            </a:r>
            <a:r>
              <a:rPr lang="ja-JP" altLang="en-US" b="1" dirty="0">
                <a:solidFill>
                  <a:schemeClr val="tx1">
                    <a:lumMod val="65000"/>
                    <a:lumOff val="35000"/>
                  </a:schemeClr>
                </a:solidFill>
              </a:rPr>
              <a:t>安定感</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6E7D2A57-E9A9-9AB7-BA7F-20BBAC659D8C}"/>
              </a:ext>
            </a:extLst>
          </p:cNvPr>
          <p:cNvGrpSpPr/>
          <p:nvPr/>
        </p:nvGrpSpPr>
        <p:grpSpPr>
          <a:xfrm>
            <a:off x="6805320" y="1065066"/>
            <a:ext cx="5032718" cy="2634174"/>
            <a:chOff x="6982301" y="862864"/>
            <a:chExt cx="5032718" cy="2634174"/>
          </a:xfrm>
        </p:grpSpPr>
        <p:sp>
          <p:nvSpPr>
            <p:cNvPr id="41" name="テキスト ボックス 40">
              <a:extLst>
                <a:ext uri="{FF2B5EF4-FFF2-40B4-BE49-F238E27FC236}">
                  <a16:creationId xmlns:a16="http://schemas.microsoft.com/office/drawing/2014/main" id="{E6EE7523-6F24-4F2D-0CE6-F11BCB89F85E}"/>
                </a:ext>
              </a:extLst>
            </p:cNvPr>
            <p:cNvSpPr txBox="1"/>
            <p:nvPr/>
          </p:nvSpPr>
          <p:spPr>
            <a:xfrm>
              <a:off x="6982301" y="901006"/>
              <a:ext cx="5032718" cy="2596032"/>
            </a:xfrm>
            <a:prstGeom prst="rect">
              <a:avLst/>
            </a:prstGeom>
            <a:noFill/>
          </p:spPr>
          <p:txBody>
            <a:bodyPr wrap="square">
              <a:spAutoFit/>
            </a:bodyPr>
            <a:lstStyle/>
            <a:p>
              <a:pPr fontAlgn="base">
                <a:lnSpc>
                  <a:spcPct val="150000"/>
                </a:lnSpc>
              </a:pPr>
              <a:endParaRPr lang="en-US" altLang="ja-JP" sz="1100" b="1"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b="1" dirty="0">
                  <a:solidFill>
                    <a:srgbClr val="007E66"/>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資料の内容わかりやすさに繋がる</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資料内でたくさんの色を使うと、どの情報が重要なのか不明ですが、</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en-US" altLang="ja-JP"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で、読者に情報を整理して明確に伝えることが出来ます。</a:t>
              </a:r>
            </a:p>
            <a:p>
              <a:pPr fontAlgn="base">
                <a:lnSpc>
                  <a:spcPct val="150000"/>
                </a:lnSpc>
              </a:pPr>
              <a:r>
                <a:rPr lang="ja-JP" altLang="en-US" sz="1100" b="1" dirty="0">
                  <a:solidFill>
                    <a:srgbClr val="007E66"/>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視覚的な疲れを抑えます</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色が複数ある資料を長時間見ていると目が疲れてしまうことがあります。</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つの色に絞ることでノイズが少なくなり、長時間集中して情報を伝えることができます。</a:t>
              </a:r>
            </a:p>
            <a:p>
              <a:pPr fontAlgn="base">
                <a:lnSpc>
                  <a:spcPct val="150000"/>
                </a:lnSpc>
              </a:pPr>
              <a:r>
                <a:rPr lang="ja-JP" altLang="en-US" sz="1100" b="1" dirty="0">
                  <a:solidFill>
                    <a:srgbClr val="007E66"/>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プレゼン資料の印象の統一感</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つの色を選んで使うと、資料が統一された印象を与えます。そのため、プレゼン資料の　</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見た目が整うことで、読み手に理解を促すことができます。</a:t>
              </a:r>
            </a:p>
          </p:txBody>
        </p:sp>
        <p:sp>
          <p:nvSpPr>
            <p:cNvPr id="42" name="正方形/長方形 41">
              <a:extLst>
                <a:ext uri="{FF2B5EF4-FFF2-40B4-BE49-F238E27FC236}">
                  <a16:creationId xmlns:a16="http://schemas.microsoft.com/office/drawing/2014/main" id="{49A4BA2C-721B-14BB-4D80-53BA14F5D2B5}"/>
                </a:ext>
              </a:extLst>
            </p:cNvPr>
            <p:cNvSpPr/>
            <p:nvPr/>
          </p:nvSpPr>
          <p:spPr>
            <a:xfrm>
              <a:off x="6982301" y="862864"/>
              <a:ext cx="2997873" cy="244209"/>
            </a:xfrm>
            <a:prstGeom prst="rect">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lnSpc>
                  <a:spcPct val="150000"/>
                </a:lnSpc>
              </a:pPr>
              <a:r>
                <a:rPr lang="ja-JP" altLang="en-US" sz="1100" b="1" i="0" dirty="0">
                  <a:solidFill>
                    <a:schemeClr val="bg1"/>
                  </a:solidFill>
                  <a:effectLst/>
                  <a:latin typeface="Meiryo UI" panose="020B0604030504040204" pitchFamily="50" charset="-128"/>
                  <a:ea typeface="Meiryo UI" panose="020B0604030504040204" pitchFamily="50" charset="-128"/>
                </a:rPr>
                <a:t>プレゼン資料の色を</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色にする理由は</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つあります。</a:t>
              </a:r>
            </a:p>
          </p:txBody>
        </p:sp>
        <p:sp>
          <p:nvSpPr>
            <p:cNvPr id="43" name="正方形/長方形 42">
              <a:extLst>
                <a:ext uri="{FF2B5EF4-FFF2-40B4-BE49-F238E27FC236}">
                  <a16:creationId xmlns:a16="http://schemas.microsoft.com/office/drawing/2014/main" id="{7BFF3875-1E1B-F2E0-192C-2F1BB94BE70D}"/>
                </a:ext>
              </a:extLst>
            </p:cNvPr>
            <p:cNvSpPr/>
            <p:nvPr/>
          </p:nvSpPr>
          <p:spPr>
            <a:xfrm>
              <a:off x="10745210" y="862864"/>
              <a:ext cx="1235461" cy="244209"/>
            </a:xfrm>
            <a:prstGeom prst="rect">
              <a:avLst/>
            </a:prstGeom>
            <a:solidFill>
              <a:srgbClr val="E7E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200000"/>
                </a:lnSpc>
              </a:pPr>
              <a:r>
                <a:rPr lang="ja-JP" altLang="en-US" sz="800" b="1" dirty="0">
                  <a:solidFill>
                    <a:schemeClr val="tx1">
                      <a:lumMod val="65000"/>
                      <a:lumOff val="35000"/>
                    </a:schemeClr>
                  </a:solidFill>
                </a:rPr>
                <a:t>真面目</a:t>
              </a:r>
              <a:r>
                <a:rPr lang="en-US" altLang="ja-JP" sz="800" b="1" dirty="0">
                  <a:solidFill>
                    <a:schemeClr val="tx1">
                      <a:lumMod val="65000"/>
                      <a:lumOff val="35000"/>
                    </a:schemeClr>
                  </a:solidFill>
                </a:rPr>
                <a:t>/</a:t>
              </a:r>
              <a:r>
                <a:rPr lang="ja-JP" altLang="en-US" sz="800" b="1" dirty="0">
                  <a:solidFill>
                    <a:schemeClr val="tx1">
                      <a:lumMod val="65000"/>
                      <a:lumOff val="35000"/>
                    </a:schemeClr>
                  </a:solidFill>
                </a:rPr>
                <a:t>安心感</a:t>
              </a:r>
              <a:r>
                <a:rPr lang="en-US" altLang="ja-JP" sz="800" b="1" dirty="0">
                  <a:solidFill>
                    <a:schemeClr val="tx1">
                      <a:lumMod val="65000"/>
                      <a:lumOff val="35000"/>
                    </a:schemeClr>
                  </a:solidFill>
                </a:rPr>
                <a:t>/</a:t>
              </a:r>
              <a:r>
                <a:rPr lang="ja-JP" altLang="en-US" sz="800" b="1" dirty="0">
                  <a:solidFill>
                    <a:schemeClr val="tx1">
                      <a:lumMod val="65000"/>
                      <a:lumOff val="35000"/>
                    </a:schemeClr>
                  </a:solidFill>
                </a:rPr>
                <a:t>安定感</a:t>
              </a:r>
              <a:endParaRPr lang="en-US" altLang="ja-JP" sz="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32695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390B3D-A29F-27DC-8AAE-A1A4C324E88A}"/>
              </a:ext>
            </a:extLst>
          </p:cNvPr>
          <p:cNvSpPr/>
          <p:nvPr/>
        </p:nvSpPr>
        <p:spPr>
          <a:xfrm>
            <a:off x="1984438" y="959751"/>
            <a:ext cx="812801" cy="812801"/>
          </a:xfrm>
          <a:prstGeom prst="ellipse">
            <a:avLst/>
          </a:prstGeom>
          <a:solidFill>
            <a:srgbClr val="2C2B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021C8922-3A2C-FFC8-39CD-523798A419D0}"/>
              </a:ext>
            </a:extLst>
          </p:cNvPr>
          <p:cNvSpPr/>
          <p:nvPr/>
        </p:nvSpPr>
        <p:spPr>
          <a:xfrm>
            <a:off x="5266816" y="959751"/>
            <a:ext cx="812801" cy="812801"/>
          </a:xfrm>
          <a:prstGeom prst="ellipse">
            <a:avLst/>
          </a:prstGeom>
          <a:solidFill>
            <a:srgbClr val="F68F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FA2282ED-8EBB-51FB-C19F-2A58B906FDBE}"/>
              </a:ext>
            </a:extLst>
          </p:cNvPr>
          <p:cNvSpPr/>
          <p:nvPr/>
        </p:nvSpPr>
        <p:spPr>
          <a:xfrm>
            <a:off x="3648137" y="959751"/>
            <a:ext cx="812801" cy="812801"/>
          </a:xfrm>
          <a:prstGeom prst="ellipse">
            <a:avLst/>
          </a:prstGeom>
          <a:solidFill>
            <a:srgbClr val="DFE3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C4D1793-2D5A-AE2F-534C-13E48EA6D069}"/>
              </a:ext>
            </a:extLst>
          </p:cNvPr>
          <p:cNvSpPr txBox="1"/>
          <p:nvPr/>
        </p:nvSpPr>
        <p:spPr>
          <a:xfrm>
            <a:off x="15914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ベースカラー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75%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#2c2b2c</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44 / 43 / 44</a:t>
            </a:r>
          </a:p>
        </p:txBody>
      </p:sp>
      <p:sp>
        <p:nvSpPr>
          <p:cNvPr id="19" name="テキスト ボックス 18">
            <a:extLst>
              <a:ext uri="{FF2B5EF4-FFF2-40B4-BE49-F238E27FC236}">
                <a16:creationId xmlns:a16="http://schemas.microsoft.com/office/drawing/2014/main" id="{221EAC79-59BC-C499-3E12-47F636C569BA}"/>
              </a:ext>
            </a:extLst>
          </p:cNvPr>
          <p:cNvSpPr txBox="1"/>
          <p:nvPr/>
        </p:nvSpPr>
        <p:spPr>
          <a:xfrm>
            <a:off x="32551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サブカラー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#dfe3ee</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223 / 227 / 238</a:t>
            </a:r>
          </a:p>
        </p:txBody>
      </p:sp>
      <p:sp>
        <p:nvSpPr>
          <p:cNvPr id="20" name="テキスト ボックス 19">
            <a:extLst>
              <a:ext uri="{FF2B5EF4-FFF2-40B4-BE49-F238E27FC236}">
                <a16:creationId xmlns:a16="http://schemas.microsoft.com/office/drawing/2014/main" id="{84BD9E5C-2A49-6ED3-878F-093841E9E8E9}"/>
              </a:ext>
            </a:extLst>
          </p:cNvPr>
          <p:cNvSpPr txBox="1"/>
          <p:nvPr/>
        </p:nvSpPr>
        <p:spPr>
          <a:xfrm>
            <a:off x="4873789"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アクセントカラー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#f68f04</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246 / 143 / 4</a:t>
            </a:r>
          </a:p>
        </p:txBody>
      </p:sp>
      <p:sp>
        <p:nvSpPr>
          <p:cNvPr id="21" name="テキスト ボックス 20">
            <a:extLst>
              <a:ext uri="{FF2B5EF4-FFF2-40B4-BE49-F238E27FC236}">
                <a16:creationId xmlns:a16="http://schemas.microsoft.com/office/drawing/2014/main" id="{8C18BFA6-AC91-F202-CF29-04F2B8FDB810}"/>
              </a:ext>
            </a:extLst>
          </p:cNvPr>
          <p:cNvSpPr txBox="1"/>
          <p:nvPr/>
        </p:nvSpPr>
        <p:spPr>
          <a:xfrm>
            <a:off x="380004" y="1883463"/>
            <a:ext cx="1083061" cy="1743811"/>
          </a:xfrm>
          <a:prstGeom prst="rect">
            <a:avLst/>
          </a:prstGeom>
          <a:noFill/>
        </p:spPr>
        <p:txBody>
          <a:bodyPr wrap="square">
            <a:spAutoFit/>
          </a:bodyPr>
          <a:lstStyle/>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タイトル</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比率</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カラーコード</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RGB</a:t>
            </a:r>
          </a:p>
        </p:txBody>
      </p:sp>
      <p:cxnSp>
        <p:nvCxnSpPr>
          <p:cNvPr id="23" name="直線コネクタ 22">
            <a:extLst>
              <a:ext uri="{FF2B5EF4-FFF2-40B4-BE49-F238E27FC236}">
                <a16:creationId xmlns:a16="http://schemas.microsoft.com/office/drawing/2014/main" id="{9A93BFAF-ADF0-EE8B-1F7D-C8170A622A8A}"/>
              </a:ext>
            </a:extLst>
          </p:cNvPr>
          <p:cNvCxnSpPr>
            <a:cxnSpLocks/>
          </p:cNvCxnSpPr>
          <p:nvPr/>
        </p:nvCxnSpPr>
        <p:spPr>
          <a:xfrm>
            <a:off x="380004" y="2382153"/>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954AD4F-224F-11D9-C8A7-A694B9C975E7}"/>
              </a:ext>
            </a:extLst>
          </p:cNvPr>
          <p:cNvCxnSpPr>
            <a:cxnSpLocks/>
          </p:cNvCxnSpPr>
          <p:nvPr/>
        </p:nvCxnSpPr>
        <p:spPr>
          <a:xfrm>
            <a:off x="380004" y="2799841"/>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1561B4F-054C-698C-BAB9-3310B6CE3FF3}"/>
              </a:ext>
            </a:extLst>
          </p:cNvPr>
          <p:cNvCxnSpPr>
            <a:cxnSpLocks/>
          </p:cNvCxnSpPr>
          <p:nvPr/>
        </p:nvCxnSpPr>
        <p:spPr>
          <a:xfrm>
            <a:off x="380004" y="3251397"/>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B933A0E-62D4-5F5F-45D5-0CD9E05E9EE6}"/>
              </a:ext>
            </a:extLst>
          </p:cNvPr>
          <p:cNvCxnSpPr>
            <a:cxnSpLocks/>
          </p:cNvCxnSpPr>
          <p:nvPr/>
        </p:nvCxnSpPr>
        <p:spPr>
          <a:xfrm>
            <a:off x="380004" y="3686018"/>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1" name="グラフ 30">
            <a:extLst>
              <a:ext uri="{FF2B5EF4-FFF2-40B4-BE49-F238E27FC236}">
                <a16:creationId xmlns:a16="http://schemas.microsoft.com/office/drawing/2014/main" id="{88A6331E-C3D0-5FAE-F54C-F540AF09DA97}"/>
              </a:ext>
            </a:extLst>
          </p:cNvPr>
          <p:cNvGraphicFramePr/>
          <p:nvPr>
            <p:extLst>
              <p:ext uri="{D42A27DB-BD31-4B8C-83A1-F6EECF244321}">
                <p14:modId xmlns:p14="http://schemas.microsoft.com/office/powerpoint/2010/main" val="2055432574"/>
              </p:ext>
            </p:extLst>
          </p:nvPr>
        </p:nvGraphicFramePr>
        <p:xfrm>
          <a:off x="772110" y="4174010"/>
          <a:ext cx="2880295" cy="1920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a:extLst>
              <a:ext uri="{FF2B5EF4-FFF2-40B4-BE49-F238E27FC236}">
                <a16:creationId xmlns:a16="http://schemas.microsoft.com/office/drawing/2014/main" id="{FCB48F9A-7BED-64C3-10A6-8949E6126639}"/>
              </a:ext>
            </a:extLst>
          </p:cNvPr>
          <p:cNvGraphicFramePr/>
          <p:nvPr>
            <p:extLst>
              <p:ext uri="{D42A27DB-BD31-4B8C-83A1-F6EECF244321}">
                <p14:modId xmlns:p14="http://schemas.microsoft.com/office/powerpoint/2010/main" val="1603790592"/>
              </p:ext>
            </p:extLst>
          </p:nvPr>
        </p:nvGraphicFramePr>
        <p:xfrm>
          <a:off x="4424515" y="3974341"/>
          <a:ext cx="3111633" cy="2319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a:extLst>
              <a:ext uri="{FF2B5EF4-FFF2-40B4-BE49-F238E27FC236}">
                <a16:creationId xmlns:a16="http://schemas.microsoft.com/office/drawing/2014/main" id="{C5B13FB4-0B0E-96C0-D0EA-44814391D8F0}"/>
              </a:ext>
            </a:extLst>
          </p:cNvPr>
          <p:cNvGraphicFramePr/>
          <p:nvPr>
            <p:extLst>
              <p:ext uri="{D42A27DB-BD31-4B8C-83A1-F6EECF244321}">
                <p14:modId xmlns:p14="http://schemas.microsoft.com/office/powerpoint/2010/main" val="2008183867"/>
              </p:ext>
            </p:extLst>
          </p:nvPr>
        </p:nvGraphicFramePr>
        <p:xfrm>
          <a:off x="8308258" y="4815876"/>
          <a:ext cx="3111633" cy="1684475"/>
        </p:xfrm>
        <a:graphic>
          <a:graphicData uri="http://schemas.openxmlformats.org/drawingml/2006/chart">
            <c:chart xmlns:c="http://schemas.openxmlformats.org/drawingml/2006/chart" xmlns:r="http://schemas.openxmlformats.org/officeDocument/2006/relationships" r:id="rId4"/>
          </a:graphicData>
        </a:graphic>
      </p:graphicFrame>
      <p:sp>
        <p:nvSpPr>
          <p:cNvPr id="39" name="テキスト ボックス 38">
            <a:extLst>
              <a:ext uri="{FF2B5EF4-FFF2-40B4-BE49-F238E27FC236}">
                <a16:creationId xmlns:a16="http://schemas.microsoft.com/office/drawing/2014/main" id="{15AFEEEB-E294-8678-EB75-1A8C1D7734A2}"/>
              </a:ext>
            </a:extLst>
          </p:cNvPr>
          <p:cNvSpPr txBox="1"/>
          <p:nvPr/>
        </p:nvSpPr>
        <p:spPr>
          <a:xfrm>
            <a:off x="4358288" y="44580"/>
            <a:ext cx="3475425" cy="568104"/>
          </a:xfrm>
          <a:prstGeom prst="rect">
            <a:avLst/>
          </a:prstGeom>
          <a:noFill/>
        </p:spPr>
        <p:txBody>
          <a:bodyPr wrap="square">
            <a:spAutoFit/>
          </a:bodyPr>
          <a:lstStyle/>
          <a:p>
            <a:pPr algn="ctr">
              <a:lnSpc>
                <a:spcPct val="200000"/>
              </a:lnSpc>
            </a:pPr>
            <a:r>
              <a:rPr lang="ja-JP" altLang="en-US" b="1" dirty="0">
                <a:solidFill>
                  <a:schemeClr val="tx1">
                    <a:lumMod val="65000"/>
                    <a:lumOff val="35000"/>
                  </a:schemeClr>
                </a:solidFill>
              </a:rPr>
              <a:t>スタイリッシュ</a:t>
            </a:r>
            <a:r>
              <a:rPr lang="en-US" altLang="ja-JP" b="1" dirty="0">
                <a:solidFill>
                  <a:schemeClr val="tx1">
                    <a:lumMod val="65000"/>
                    <a:lumOff val="35000"/>
                  </a:schemeClr>
                </a:solidFill>
              </a:rPr>
              <a:t>/</a:t>
            </a:r>
            <a:r>
              <a:rPr lang="ja-JP" altLang="en-US" b="1" dirty="0">
                <a:solidFill>
                  <a:schemeClr val="tx1">
                    <a:lumMod val="65000"/>
                    <a:lumOff val="35000"/>
                  </a:schemeClr>
                </a:solidFill>
              </a:rPr>
              <a:t>先進性</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6E7D2A57-E9A9-9AB7-BA7F-20BBAC659D8C}"/>
              </a:ext>
            </a:extLst>
          </p:cNvPr>
          <p:cNvGrpSpPr/>
          <p:nvPr/>
        </p:nvGrpSpPr>
        <p:grpSpPr>
          <a:xfrm>
            <a:off x="6805320" y="1065066"/>
            <a:ext cx="5032718" cy="2634174"/>
            <a:chOff x="6982301" y="862864"/>
            <a:chExt cx="5032718" cy="2634174"/>
          </a:xfrm>
        </p:grpSpPr>
        <p:sp>
          <p:nvSpPr>
            <p:cNvPr id="41" name="テキスト ボックス 40">
              <a:extLst>
                <a:ext uri="{FF2B5EF4-FFF2-40B4-BE49-F238E27FC236}">
                  <a16:creationId xmlns:a16="http://schemas.microsoft.com/office/drawing/2014/main" id="{E6EE7523-6F24-4F2D-0CE6-F11BCB89F85E}"/>
                </a:ext>
              </a:extLst>
            </p:cNvPr>
            <p:cNvSpPr txBox="1"/>
            <p:nvPr/>
          </p:nvSpPr>
          <p:spPr>
            <a:xfrm>
              <a:off x="6982301" y="901006"/>
              <a:ext cx="5032718" cy="2596032"/>
            </a:xfrm>
            <a:prstGeom prst="rect">
              <a:avLst/>
            </a:prstGeom>
            <a:noFill/>
          </p:spPr>
          <p:txBody>
            <a:bodyPr wrap="square">
              <a:spAutoFit/>
            </a:bodyPr>
            <a:lstStyle/>
            <a:p>
              <a:pPr fontAlgn="base">
                <a:lnSpc>
                  <a:spcPct val="150000"/>
                </a:lnSpc>
              </a:pPr>
              <a:endParaRPr lang="en-US" altLang="ja-JP" sz="1100" b="1"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b="1" dirty="0">
                  <a:solidFill>
                    <a:srgbClr val="F68F04"/>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資料の内容わかりやすさに繋がる</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資料内でたくさんの色を使うと、どの情報が重要なのか不明ですが、</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en-US" altLang="ja-JP"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で、読者に情報を整理して明確に伝えることが出来ます。</a:t>
              </a:r>
            </a:p>
            <a:p>
              <a:pPr fontAlgn="base">
                <a:lnSpc>
                  <a:spcPct val="150000"/>
                </a:lnSpc>
              </a:pPr>
              <a:r>
                <a:rPr lang="ja-JP" altLang="en-US" sz="1100" b="1" dirty="0">
                  <a:solidFill>
                    <a:srgbClr val="F68F04"/>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視覚的な疲れを抑えます</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色が複数ある資料を長時間見ていると目が疲れてしまうことがあります。</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つの色に絞ることでノイズが少なくなり、長時間集中して情報を伝えることができます。</a:t>
              </a:r>
            </a:p>
            <a:p>
              <a:pPr fontAlgn="base">
                <a:lnSpc>
                  <a:spcPct val="150000"/>
                </a:lnSpc>
              </a:pPr>
              <a:r>
                <a:rPr lang="ja-JP" altLang="en-US" sz="1100" b="1" dirty="0">
                  <a:solidFill>
                    <a:srgbClr val="F68F04"/>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プレゼン資料の印象の統一感</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つの色を選んで使うと、資料が統一された印象を与えます。そのため、プレゼン資料の　</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見た目が整うことで、読み手に理解を促すことができます。</a:t>
              </a:r>
            </a:p>
          </p:txBody>
        </p:sp>
        <p:sp>
          <p:nvSpPr>
            <p:cNvPr id="42" name="正方形/長方形 41">
              <a:extLst>
                <a:ext uri="{FF2B5EF4-FFF2-40B4-BE49-F238E27FC236}">
                  <a16:creationId xmlns:a16="http://schemas.microsoft.com/office/drawing/2014/main" id="{49A4BA2C-721B-14BB-4D80-53BA14F5D2B5}"/>
                </a:ext>
              </a:extLst>
            </p:cNvPr>
            <p:cNvSpPr/>
            <p:nvPr/>
          </p:nvSpPr>
          <p:spPr>
            <a:xfrm>
              <a:off x="6982301" y="862864"/>
              <a:ext cx="2997873" cy="244209"/>
            </a:xfrm>
            <a:prstGeom prst="rect">
              <a:avLst/>
            </a:prstGeom>
            <a:solidFill>
              <a:srgbClr val="2C2B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lnSpc>
                  <a:spcPct val="150000"/>
                </a:lnSpc>
              </a:pPr>
              <a:r>
                <a:rPr lang="ja-JP" altLang="en-US" sz="1100" b="1" i="0" dirty="0">
                  <a:solidFill>
                    <a:schemeClr val="bg1"/>
                  </a:solidFill>
                  <a:effectLst/>
                  <a:latin typeface="Meiryo UI" panose="020B0604030504040204" pitchFamily="50" charset="-128"/>
                  <a:ea typeface="Meiryo UI" panose="020B0604030504040204" pitchFamily="50" charset="-128"/>
                </a:rPr>
                <a:t>プレゼン資料の色を</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色にする理由は</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つあります。</a:t>
              </a:r>
            </a:p>
          </p:txBody>
        </p:sp>
        <p:sp>
          <p:nvSpPr>
            <p:cNvPr id="43" name="正方形/長方形 42">
              <a:extLst>
                <a:ext uri="{FF2B5EF4-FFF2-40B4-BE49-F238E27FC236}">
                  <a16:creationId xmlns:a16="http://schemas.microsoft.com/office/drawing/2014/main" id="{7BFF3875-1E1B-F2E0-192C-2F1BB94BE70D}"/>
                </a:ext>
              </a:extLst>
            </p:cNvPr>
            <p:cNvSpPr/>
            <p:nvPr/>
          </p:nvSpPr>
          <p:spPr>
            <a:xfrm>
              <a:off x="10705878" y="862864"/>
              <a:ext cx="1274794" cy="244209"/>
            </a:xfrm>
            <a:prstGeom prst="rect">
              <a:avLst/>
            </a:prstGeom>
            <a:solidFill>
              <a:srgbClr val="DFE3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200000"/>
                </a:lnSpc>
              </a:pPr>
              <a:r>
                <a:rPr lang="ja-JP" altLang="en-US" sz="800" b="1" dirty="0">
                  <a:solidFill>
                    <a:schemeClr val="tx1">
                      <a:lumMod val="65000"/>
                      <a:lumOff val="35000"/>
                    </a:schemeClr>
                  </a:solidFill>
                </a:rPr>
                <a:t>スタイリッシュ</a:t>
              </a:r>
              <a:r>
                <a:rPr lang="en-US" altLang="ja-JP" sz="800" b="1" dirty="0">
                  <a:solidFill>
                    <a:schemeClr val="tx1">
                      <a:lumMod val="65000"/>
                      <a:lumOff val="35000"/>
                    </a:schemeClr>
                  </a:solidFill>
                </a:rPr>
                <a:t>/</a:t>
              </a:r>
              <a:r>
                <a:rPr lang="ja-JP" altLang="en-US" sz="800" b="1" dirty="0">
                  <a:solidFill>
                    <a:schemeClr val="tx1">
                      <a:lumMod val="65000"/>
                      <a:lumOff val="35000"/>
                    </a:schemeClr>
                  </a:solidFill>
                </a:rPr>
                <a:t>先進性</a:t>
              </a:r>
              <a:endParaRPr lang="en-US" altLang="ja-JP" sz="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11637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390B3D-A29F-27DC-8AAE-A1A4C324E88A}"/>
              </a:ext>
            </a:extLst>
          </p:cNvPr>
          <p:cNvSpPr/>
          <p:nvPr/>
        </p:nvSpPr>
        <p:spPr>
          <a:xfrm>
            <a:off x="1984438" y="959751"/>
            <a:ext cx="812801" cy="812801"/>
          </a:xfrm>
          <a:prstGeom prst="ellipse">
            <a:avLst/>
          </a:prstGeom>
          <a:solidFill>
            <a:srgbClr val="2C2B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021C8922-3A2C-FFC8-39CD-523798A419D0}"/>
              </a:ext>
            </a:extLst>
          </p:cNvPr>
          <p:cNvSpPr/>
          <p:nvPr/>
        </p:nvSpPr>
        <p:spPr>
          <a:xfrm>
            <a:off x="5266816" y="959751"/>
            <a:ext cx="812801" cy="812801"/>
          </a:xfrm>
          <a:prstGeom prst="ellipse">
            <a:avLst/>
          </a:prstGeom>
          <a:solidFill>
            <a:srgbClr val="FFEE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FA2282ED-8EBB-51FB-C19F-2A58B906FDBE}"/>
              </a:ext>
            </a:extLst>
          </p:cNvPr>
          <p:cNvSpPr/>
          <p:nvPr/>
        </p:nvSpPr>
        <p:spPr>
          <a:xfrm>
            <a:off x="3648137" y="959751"/>
            <a:ext cx="812801" cy="812801"/>
          </a:xfrm>
          <a:prstGeom prst="ellipse">
            <a:avLst/>
          </a:prstGeom>
          <a:solidFill>
            <a:srgbClr val="5C1A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C4D1793-2D5A-AE2F-534C-13E48EA6D069}"/>
              </a:ext>
            </a:extLst>
          </p:cNvPr>
          <p:cNvSpPr txBox="1"/>
          <p:nvPr/>
        </p:nvSpPr>
        <p:spPr>
          <a:xfrm>
            <a:off x="15914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ベースカラー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75%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#2c2b2c</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44 / 43 / 44</a:t>
            </a:r>
          </a:p>
        </p:txBody>
      </p:sp>
      <p:sp>
        <p:nvSpPr>
          <p:cNvPr id="19" name="テキスト ボックス 18">
            <a:extLst>
              <a:ext uri="{FF2B5EF4-FFF2-40B4-BE49-F238E27FC236}">
                <a16:creationId xmlns:a16="http://schemas.microsoft.com/office/drawing/2014/main" id="{221EAC79-59BC-C499-3E12-47F636C569BA}"/>
              </a:ext>
            </a:extLst>
          </p:cNvPr>
          <p:cNvSpPr txBox="1"/>
          <p:nvPr/>
        </p:nvSpPr>
        <p:spPr>
          <a:xfrm>
            <a:off x="32551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サブカラー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#5c1a86</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92 / 26 / 134</a:t>
            </a:r>
          </a:p>
        </p:txBody>
      </p:sp>
      <p:sp>
        <p:nvSpPr>
          <p:cNvPr id="20" name="テキスト ボックス 19">
            <a:extLst>
              <a:ext uri="{FF2B5EF4-FFF2-40B4-BE49-F238E27FC236}">
                <a16:creationId xmlns:a16="http://schemas.microsoft.com/office/drawing/2014/main" id="{84BD9E5C-2A49-6ED3-878F-093841E9E8E9}"/>
              </a:ext>
            </a:extLst>
          </p:cNvPr>
          <p:cNvSpPr txBox="1"/>
          <p:nvPr/>
        </p:nvSpPr>
        <p:spPr>
          <a:xfrm>
            <a:off x="4873789"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アクセントカラー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#ffee35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255 / 238 / 53</a:t>
            </a:r>
          </a:p>
        </p:txBody>
      </p:sp>
      <p:sp>
        <p:nvSpPr>
          <p:cNvPr id="21" name="テキスト ボックス 20">
            <a:extLst>
              <a:ext uri="{FF2B5EF4-FFF2-40B4-BE49-F238E27FC236}">
                <a16:creationId xmlns:a16="http://schemas.microsoft.com/office/drawing/2014/main" id="{8C18BFA6-AC91-F202-CF29-04F2B8FDB810}"/>
              </a:ext>
            </a:extLst>
          </p:cNvPr>
          <p:cNvSpPr txBox="1"/>
          <p:nvPr/>
        </p:nvSpPr>
        <p:spPr>
          <a:xfrm>
            <a:off x="380004" y="1883463"/>
            <a:ext cx="1083061" cy="1743811"/>
          </a:xfrm>
          <a:prstGeom prst="rect">
            <a:avLst/>
          </a:prstGeom>
          <a:noFill/>
        </p:spPr>
        <p:txBody>
          <a:bodyPr wrap="square">
            <a:spAutoFit/>
          </a:bodyPr>
          <a:lstStyle/>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タイトル</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比率</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カラーコード</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RGB</a:t>
            </a:r>
          </a:p>
        </p:txBody>
      </p:sp>
      <p:cxnSp>
        <p:nvCxnSpPr>
          <p:cNvPr id="23" name="直線コネクタ 22">
            <a:extLst>
              <a:ext uri="{FF2B5EF4-FFF2-40B4-BE49-F238E27FC236}">
                <a16:creationId xmlns:a16="http://schemas.microsoft.com/office/drawing/2014/main" id="{9A93BFAF-ADF0-EE8B-1F7D-C8170A622A8A}"/>
              </a:ext>
            </a:extLst>
          </p:cNvPr>
          <p:cNvCxnSpPr>
            <a:cxnSpLocks/>
          </p:cNvCxnSpPr>
          <p:nvPr/>
        </p:nvCxnSpPr>
        <p:spPr>
          <a:xfrm>
            <a:off x="380004" y="2382153"/>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954AD4F-224F-11D9-C8A7-A694B9C975E7}"/>
              </a:ext>
            </a:extLst>
          </p:cNvPr>
          <p:cNvCxnSpPr>
            <a:cxnSpLocks/>
          </p:cNvCxnSpPr>
          <p:nvPr/>
        </p:nvCxnSpPr>
        <p:spPr>
          <a:xfrm>
            <a:off x="380004" y="2799841"/>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1561B4F-054C-698C-BAB9-3310B6CE3FF3}"/>
              </a:ext>
            </a:extLst>
          </p:cNvPr>
          <p:cNvCxnSpPr>
            <a:cxnSpLocks/>
          </p:cNvCxnSpPr>
          <p:nvPr/>
        </p:nvCxnSpPr>
        <p:spPr>
          <a:xfrm>
            <a:off x="380004" y="3251397"/>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B933A0E-62D4-5F5F-45D5-0CD9E05E9EE6}"/>
              </a:ext>
            </a:extLst>
          </p:cNvPr>
          <p:cNvCxnSpPr>
            <a:cxnSpLocks/>
          </p:cNvCxnSpPr>
          <p:nvPr/>
        </p:nvCxnSpPr>
        <p:spPr>
          <a:xfrm>
            <a:off x="380004" y="3686018"/>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1" name="グラフ 30">
            <a:extLst>
              <a:ext uri="{FF2B5EF4-FFF2-40B4-BE49-F238E27FC236}">
                <a16:creationId xmlns:a16="http://schemas.microsoft.com/office/drawing/2014/main" id="{88A6331E-C3D0-5FAE-F54C-F540AF09DA97}"/>
              </a:ext>
            </a:extLst>
          </p:cNvPr>
          <p:cNvGraphicFramePr/>
          <p:nvPr>
            <p:extLst>
              <p:ext uri="{D42A27DB-BD31-4B8C-83A1-F6EECF244321}">
                <p14:modId xmlns:p14="http://schemas.microsoft.com/office/powerpoint/2010/main" val="1585735427"/>
              </p:ext>
            </p:extLst>
          </p:nvPr>
        </p:nvGraphicFramePr>
        <p:xfrm>
          <a:off x="772110" y="4174010"/>
          <a:ext cx="2880295" cy="1920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a:extLst>
              <a:ext uri="{FF2B5EF4-FFF2-40B4-BE49-F238E27FC236}">
                <a16:creationId xmlns:a16="http://schemas.microsoft.com/office/drawing/2014/main" id="{FCB48F9A-7BED-64C3-10A6-8949E6126639}"/>
              </a:ext>
            </a:extLst>
          </p:cNvPr>
          <p:cNvGraphicFramePr/>
          <p:nvPr>
            <p:extLst>
              <p:ext uri="{D42A27DB-BD31-4B8C-83A1-F6EECF244321}">
                <p14:modId xmlns:p14="http://schemas.microsoft.com/office/powerpoint/2010/main" val="3577627138"/>
              </p:ext>
            </p:extLst>
          </p:nvPr>
        </p:nvGraphicFramePr>
        <p:xfrm>
          <a:off x="4424515" y="3974341"/>
          <a:ext cx="3111633" cy="2319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a:extLst>
              <a:ext uri="{FF2B5EF4-FFF2-40B4-BE49-F238E27FC236}">
                <a16:creationId xmlns:a16="http://schemas.microsoft.com/office/drawing/2014/main" id="{C5B13FB4-0B0E-96C0-D0EA-44814391D8F0}"/>
              </a:ext>
            </a:extLst>
          </p:cNvPr>
          <p:cNvGraphicFramePr/>
          <p:nvPr>
            <p:extLst>
              <p:ext uri="{D42A27DB-BD31-4B8C-83A1-F6EECF244321}">
                <p14:modId xmlns:p14="http://schemas.microsoft.com/office/powerpoint/2010/main" val="3760470368"/>
              </p:ext>
            </p:extLst>
          </p:nvPr>
        </p:nvGraphicFramePr>
        <p:xfrm>
          <a:off x="8308258" y="4815876"/>
          <a:ext cx="3111633" cy="1684475"/>
        </p:xfrm>
        <a:graphic>
          <a:graphicData uri="http://schemas.openxmlformats.org/drawingml/2006/chart">
            <c:chart xmlns:c="http://schemas.openxmlformats.org/drawingml/2006/chart" xmlns:r="http://schemas.openxmlformats.org/officeDocument/2006/relationships" r:id="rId4"/>
          </a:graphicData>
        </a:graphic>
      </p:graphicFrame>
      <p:sp>
        <p:nvSpPr>
          <p:cNvPr id="39" name="テキスト ボックス 38">
            <a:extLst>
              <a:ext uri="{FF2B5EF4-FFF2-40B4-BE49-F238E27FC236}">
                <a16:creationId xmlns:a16="http://schemas.microsoft.com/office/drawing/2014/main" id="{15AFEEEB-E294-8678-EB75-1A8C1D7734A2}"/>
              </a:ext>
            </a:extLst>
          </p:cNvPr>
          <p:cNvSpPr txBox="1"/>
          <p:nvPr/>
        </p:nvSpPr>
        <p:spPr>
          <a:xfrm>
            <a:off x="4358288" y="44580"/>
            <a:ext cx="3475425" cy="568104"/>
          </a:xfrm>
          <a:prstGeom prst="rect">
            <a:avLst/>
          </a:prstGeom>
          <a:noFill/>
        </p:spPr>
        <p:txBody>
          <a:bodyPr wrap="square">
            <a:spAutoFit/>
          </a:bodyPr>
          <a:lstStyle/>
          <a:p>
            <a:pPr algn="ctr">
              <a:lnSpc>
                <a:spcPct val="200000"/>
              </a:lnSpc>
            </a:pPr>
            <a:r>
              <a:rPr lang="ja-JP" altLang="en-US" b="1" dirty="0">
                <a:solidFill>
                  <a:schemeClr val="tx1">
                    <a:lumMod val="65000"/>
                    <a:lumOff val="35000"/>
                  </a:schemeClr>
                </a:solidFill>
              </a:rPr>
              <a:t>威厳</a:t>
            </a:r>
            <a:r>
              <a:rPr lang="en-US" altLang="ja-JP" b="1" dirty="0">
                <a:solidFill>
                  <a:schemeClr val="tx1">
                    <a:lumMod val="65000"/>
                    <a:lumOff val="35000"/>
                  </a:schemeClr>
                </a:solidFill>
              </a:rPr>
              <a:t>/</a:t>
            </a:r>
            <a:r>
              <a:rPr lang="ja-JP" altLang="en-US" b="1" dirty="0">
                <a:solidFill>
                  <a:schemeClr val="tx1">
                    <a:lumMod val="65000"/>
                    <a:lumOff val="35000"/>
                  </a:schemeClr>
                </a:solidFill>
              </a:rPr>
              <a:t>重厚さ</a:t>
            </a:r>
            <a:r>
              <a:rPr lang="en-US" altLang="ja-JP" b="1" dirty="0">
                <a:solidFill>
                  <a:schemeClr val="tx1">
                    <a:lumMod val="65000"/>
                    <a:lumOff val="35000"/>
                  </a:schemeClr>
                </a:solidFill>
              </a:rPr>
              <a:t>/</a:t>
            </a:r>
            <a:r>
              <a:rPr lang="ja-JP" altLang="en-US" b="1" dirty="0">
                <a:solidFill>
                  <a:schemeClr val="tx1">
                    <a:lumMod val="65000"/>
                    <a:lumOff val="35000"/>
                  </a:schemeClr>
                </a:solidFill>
              </a:rPr>
              <a:t>高級感</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6E7D2A57-E9A9-9AB7-BA7F-20BBAC659D8C}"/>
              </a:ext>
            </a:extLst>
          </p:cNvPr>
          <p:cNvGrpSpPr/>
          <p:nvPr/>
        </p:nvGrpSpPr>
        <p:grpSpPr>
          <a:xfrm>
            <a:off x="6805320" y="1065066"/>
            <a:ext cx="5032718" cy="2634174"/>
            <a:chOff x="6982301" y="862864"/>
            <a:chExt cx="5032718" cy="2634174"/>
          </a:xfrm>
        </p:grpSpPr>
        <p:sp>
          <p:nvSpPr>
            <p:cNvPr id="41" name="テキスト ボックス 40">
              <a:extLst>
                <a:ext uri="{FF2B5EF4-FFF2-40B4-BE49-F238E27FC236}">
                  <a16:creationId xmlns:a16="http://schemas.microsoft.com/office/drawing/2014/main" id="{E6EE7523-6F24-4F2D-0CE6-F11BCB89F85E}"/>
                </a:ext>
              </a:extLst>
            </p:cNvPr>
            <p:cNvSpPr txBox="1"/>
            <p:nvPr/>
          </p:nvSpPr>
          <p:spPr>
            <a:xfrm>
              <a:off x="6982301" y="901006"/>
              <a:ext cx="5032718" cy="2596032"/>
            </a:xfrm>
            <a:prstGeom prst="rect">
              <a:avLst/>
            </a:prstGeom>
            <a:noFill/>
          </p:spPr>
          <p:txBody>
            <a:bodyPr wrap="square">
              <a:spAutoFit/>
            </a:bodyPr>
            <a:lstStyle/>
            <a:p>
              <a:pPr fontAlgn="base">
                <a:lnSpc>
                  <a:spcPct val="150000"/>
                </a:lnSpc>
              </a:pPr>
              <a:endParaRPr lang="en-US" altLang="ja-JP" sz="1100" b="1"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b="1" dirty="0">
                  <a:solidFill>
                    <a:srgbClr val="FFEE35"/>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資料の内容わかりやすさに繋がる</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資料内でたくさんの色を使うと、どの情報が重要なのか不明ですが、</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en-US" altLang="ja-JP"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で、読者に情報を整理して明確に伝えることが出来ます。</a:t>
              </a:r>
            </a:p>
            <a:p>
              <a:pPr fontAlgn="base">
                <a:lnSpc>
                  <a:spcPct val="150000"/>
                </a:lnSpc>
              </a:pPr>
              <a:r>
                <a:rPr lang="ja-JP" altLang="en-US" sz="1100" b="1" dirty="0">
                  <a:solidFill>
                    <a:srgbClr val="FFEE35"/>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視覚的な疲れを抑えます</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色が複数ある資料を長時間見ていると目が疲れてしまうことがあります。</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つの色に絞ることでノイズが少なくなり、長時間集中して情報を伝えることができます。</a:t>
              </a:r>
            </a:p>
            <a:p>
              <a:pPr fontAlgn="base">
                <a:lnSpc>
                  <a:spcPct val="150000"/>
                </a:lnSpc>
              </a:pPr>
              <a:r>
                <a:rPr lang="ja-JP" altLang="en-US" sz="1100" b="1" dirty="0">
                  <a:solidFill>
                    <a:srgbClr val="FFEE35"/>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プレゼン資料の印象の統一感</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つの色を選んで使うと、資料が統一された印象を与えます。そのため、プレゼン資料の　</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見た目が整うことで、読み手に理解を促すことができます。</a:t>
              </a:r>
            </a:p>
          </p:txBody>
        </p:sp>
        <p:sp>
          <p:nvSpPr>
            <p:cNvPr id="42" name="正方形/長方形 41">
              <a:extLst>
                <a:ext uri="{FF2B5EF4-FFF2-40B4-BE49-F238E27FC236}">
                  <a16:creationId xmlns:a16="http://schemas.microsoft.com/office/drawing/2014/main" id="{49A4BA2C-721B-14BB-4D80-53BA14F5D2B5}"/>
                </a:ext>
              </a:extLst>
            </p:cNvPr>
            <p:cNvSpPr/>
            <p:nvPr/>
          </p:nvSpPr>
          <p:spPr>
            <a:xfrm>
              <a:off x="6982301" y="862864"/>
              <a:ext cx="2997873" cy="244209"/>
            </a:xfrm>
            <a:prstGeom prst="rect">
              <a:avLst/>
            </a:prstGeom>
            <a:solidFill>
              <a:srgbClr val="2C2B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lnSpc>
                  <a:spcPct val="150000"/>
                </a:lnSpc>
              </a:pPr>
              <a:r>
                <a:rPr lang="ja-JP" altLang="en-US" sz="1100" b="1" i="0" dirty="0">
                  <a:solidFill>
                    <a:schemeClr val="bg1"/>
                  </a:solidFill>
                  <a:effectLst/>
                  <a:latin typeface="Meiryo UI" panose="020B0604030504040204" pitchFamily="50" charset="-128"/>
                  <a:ea typeface="Meiryo UI" panose="020B0604030504040204" pitchFamily="50" charset="-128"/>
                </a:rPr>
                <a:t>プレゼン資料の色を</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色にする理由は</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つあります。</a:t>
              </a:r>
            </a:p>
          </p:txBody>
        </p:sp>
        <p:sp>
          <p:nvSpPr>
            <p:cNvPr id="43" name="正方形/長方形 42">
              <a:extLst>
                <a:ext uri="{FF2B5EF4-FFF2-40B4-BE49-F238E27FC236}">
                  <a16:creationId xmlns:a16="http://schemas.microsoft.com/office/drawing/2014/main" id="{7BFF3875-1E1B-F2E0-192C-2F1BB94BE70D}"/>
                </a:ext>
              </a:extLst>
            </p:cNvPr>
            <p:cNvSpPr/>
            <p:nvPr/>
          </p:nvSpPr>
          <p:spPr>
            <a:xfrm>
              <a:off x="10705878" y="862864"/>
              <a:ext cx="1274794" cy="244209"/>
            </a:xfrm>
            <a:prstGeom prst="rect">
              <a:avLst/>
            </a:prstGeom>
            <a:solidFill>
              <a:srgbClr val="5C1A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200000"/>
                </a:lnSpc>
              </a:pPr>
              <a:r>
                <a:rPr lang="ja-JP" altLang="en-US" sz="800" b="1" dirty="0">
                  <a:solidFill>
                    <a:schemeClr val="bg1"/>
                  </a:solidFill>
                </a:rPr>
                <a:t>威厳</a:t>
              </a:r>
              <a:r>
                <a:rPr lang="en-US" altLang="ja-JP" sz="800" b="1" dirty="0">
                  <a:solidFill>
                    <a:schemeClr val="bg1"/>
                  </a:solidFill>
                </a:rPr>
                <a:t>/</a:t>
              </a:r>
              <a:r>
                <a:rPr lang="ja-JP" altLang="en-US" sz="800" b="1" dirty="0">
                  <a:solidFill>
                    <a:schemeClr val="bg1"/>
                  </a:solidFill>
                </a:rPr>
                <a:t>重厚さ</a:t>
              </a:r>
              <a:r>
                <a:rPr lang="en-US" altLang="ja-JP" sz="800" b="1" dirty="0">
                  <a:solidFill>
                    <a:schemeClr val="bg1"/>
                  </a:solidFill>
                </a:rPr>
                <a:t>/</a:t>
              </a:r>
              <a:r>
                <a:rPr lang="ja-JP" altLang="en-US" sz="800" b="1" dirty="0">
                  <a:solidFill>
                    <a:schemeClr val="bg1"/>
                  </a:solidFill>
                </a:rPr>
                <a:t>高級感</a:t>
              </a:r>
            </a:p>
          </p:txBody>
        </p:sp>
      </p:grpSp>
    </p:spTree>
    <p:extLst>
      <p:ext uri="{BB962C8B-B14F-4D97-AF65-F5344CB8AC3E}">
        <p14:creationId xmlns:p14="http://schemas.microsoft.com/office/powerpoint/2010/main" val="334608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7D390B3D-A29F-27DC-8AAE-A1A4C324E88A}"/>
              </a:ext>
            </a:extLst>
          </p:cNvPr>
          <p:cNvSpPr/>
          <p:nvPr/>
        </p:nvSpPr>
        <p:spPr>
          <a:xfrm>
            <a:off x="1984438" y="959751"/>
            <a:ext cx="812801" cy="812801"/>
          </a:xfrm>
          <a:prstGeom prst="ellipse">
            <a:avLst/>
          </a:prstGeom>
          <a:solidFill>
            <a:srgbClr val="FE9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021C8922-3A2C-FFC8-39CD-523798A419D0}"/>
              </a:ext>
            </a:extLst>
          </p:cNvPr>
          <p:cNvSpPr/>
          <p:nvPr/>
        </p:nvSpPr>
        <p:spPr>
          <a:xfrm>
            <a:off x="5266816" y="959751"/>
            <a:ext cx="812801" cy="812801"/>
          </a:xfrm>
          <a:prstGeom prst="ellipse">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FA2282ED-8EBB-51FB-C19F-2A58B906FDBE}"/>
              </a:ext>
            </a:extLst>
          </p:cNvPr>
          <p:cNvSpPr/>
          <p:nvPr/>
        </p:nvSpPr>
        <p:spPr>
          <a:xfrm>
            <a:off x="3648137" y="959751"/>
            <a:ext cx="812801" cy="812801"/>
          </a:xfrm>
          <a:prstGeom prst="ellipse">
            <a:avLst/>
          </a:prstGeom>
          <a:solidFill>
            <a:srgbClr val="F4D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C4D1793-2D5A-AE2F-534C-13E48EA6D069}"/>
              </a:ext>
            </a:extLst>
          </p:cNvPr>
          <p:cNvSpPr txBox="1"/>
          <p:nvPr/>
        </p:nvSpPr>
        <p:spPr>
          <a:xfrm>
            <a:off x="15914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オレンジ</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75%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#fe9d00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254 / 157 / 0</a:t>
            </a:r>
          </a:p>
        </p:txBody>
      </p:sp>
      <p:sp>
        <p:nvSpPr>
          <p:cNvPr id="19" name="テキスト ボックス 18">
            <a:extLst>
              <a:ext uri="{FF2B5EF4-FFF2-40B4-BE49-F238E27FC236}">
                <a16:creationId xmlns:a16="http://schemas.microsoft.com/office/drawing/2014/main" id="{221EAC79-59BC-C499-3E12-47F636C569BA}"/>
              </a:ext>
            </a:extLst>
          </p:cNvPr>
          <p:cNvSpPr txBox="1"/>
          <p:nvPr/>
        </p:nvSpPr>
        <p:spPr>
          <a:xfrm>
            <a:off x="32551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イエロー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#f4d002</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244 / 208 / 2</a:t>
            </a:r>
          </a:p>
        </p:txBody>
      </p:sp>
      <p:sp>
        <p:nvSpPr>
          <p:cNvPr id="20" name="テキスト ボックス 19">
            <a:extLst>
              <a:ext uri="{FF2B5EF4-FFF2-40B4-BE49-F238E27FC236}">
                <a16:creationId xmlns:a16="http://schemas.microsoft.com/office/drawing/2014/main" id="{84BD9E5C-2A49-6ED3-878F-093841E9E8E9}"/>
              </a:ext>
            </a:extLst>
          </p:cNvPr>
          <p:cNvSpPr txBox="1"/>
          <p:nvPr/>
        </p:nvSpPr>
        <p:spPr>
          <a:xfrm>
            <a:off x="4873789"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ピンク</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#ff5050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255 / 80 / 80</a:t>
            </a:r>
          </a:p>
        </p:txBody>
      </p:sp>
      <p:sp>
        <p:nvSpPr>
          <p:cNvPr id="21" name="テキスト ボックス 20">
            <a:extLst>
              <a:ext uri="{FF2B5EF4-FFF2-40B4-BE49-F238E27FC236}">
                <a16:creationId xmlns:a16="http://schemas.microsoft.com/office/drawing/2014/main" id="{8C18BFA6-AC91-F202-CF29-04F2B8FDB810}"/>
              </a:ext>
            </a:extLst>
          </p:cNvPr>
          <p:cNvSpPr txBox="1"/>
          <p:nvPr/>
        </p:nvSpPr>
        <p:spPr>
          <a:xfrm>
            <a:off x="380004" y="1883463"/>
            <a:ext cx="1083061" cy="1743811"/>
          </a:xfrm>
          <a:prstGeom prst="rect">
            <a:avLst/>
          </a:prstGeom>
          <a:noFill/>
        </p:spPr>
        <p:txBody>
          <a:bodyPr wrap="square">
            <a:spAutoFit/>
          </a:bodyPr>
          <a:lstStyle/>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タイトル</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比率</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カラーコード</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RGB</a:t>
            </a:r>
          </a:p>
        </p:txBody>
      </p:sp>
      <p:cxnSp>
        <p:nvCxnSpPr>
          <p:cNvPr id="23" name="直線コネクタ 22">
            <a:extLst>
              <a:ext uri="{FF2B5EF4-FFF2-40B4-BE49-F238E27FC236}">
                <a16:creationId xmlns:a16="http://schemas.microsoft.com/office/drawing/2014/main" id="{9A93BFAF-ADF0-EE8B-1F7D-C8170A622A8A}"/>
              </a:ext>
            </a:extLst>
          </p:cNvPr>
          <p:cNvCxnSpPr>
            <a:cxnSpLocks/>
          </p:cNvCxnSpPr>
          <p:nvPr/>
        </p:nvCxnSpPr>
        <p:spPr>
          <a:xfrm>
            <a:off x="380004" y="2382153"/>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954AD4F-224F-11D9-C8A7-A694B9C975E7}"/>
              </a:ext>
            </a:extLst>
          </p:cNvPr>
          <p:cNvCxnSpPr>
            <a:cxnSpLocks/>
          </p:cNvCxnSpPr>
          <p:nvPr/>
        </p:nvCxnSpPr>
        <p:spPr>
          <a:xfrm>
            <a:off x="380004" y="2799841"/>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1561B4F-054C-698C-BAB9-3310B6CE3FF3}"/>
              </a:ext>
            </a:extLst>
          </p:cNvPr>
          <p:cNvCxnSpPr>
            <a:cxnSpLocks/>
          </p:cNvCxnSpPr>
          <p:nvPr/>
        </p:nvCxnSpPr>
        <p:spPr>
          <a:xfrm>
            <a:off x="380004" y="3251397"/>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B933A0E-62D4-5F5F-45D5-0CD9E05E9EE6}"/>
              </a:ext>
            </a:extLst>
          </p:cNvPr>
          <p:cNvCxnSpPr>
            <a:cxnSpLocks/>
          </p:cNvCxnSpPr>
          <p:nvPr/>
        </p:nvCxnSpPr>
        <p:spPr>
          <a:xfrm>
            <a:off x="380004" y="3686018"/>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1" name="グラフ 30">
            <a:extLst>
              <a:ext uri="{FF2B5EF4-FFF2-40B4-BE49-F238E27FC236}">
                <a16:creationId xmlns:a16="http://schemas.microsoft.com/office/drawing/2014/main" id="{88A6331E-C3D0-5FAE-F54C-F540AF09DA97}"/>
              </a:ext>
            </a:extLst>
          </p:cNvPr>
          <p:cNvGraphicFramePr/>
          <p:nvPr>
            <p:extLst>
              <p:ext uri="{D42A27DB-BD31-4B8C-83A1-F6EECF244321}">
                <p14:modId xmlns:p14="http://schemas.microsoft.com/office/powerpoint/2010/main" val="3775636407"/>
              </p:ext>
            </p:extLst>
          </p:nvPr>
        </p:nvGraphicFramePr>
        <p:xfrm>
          <a:off x="772110" y="4174010"/>
          <a:ext cx="2880295" cy="1920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a:extLst>
              <a:ext uri="{FF2B5EF4-FFF2-40B4-BE49-F238E27FC236}">
                <a16:creationId xmlns:a16="http://schemas.microsoft.com/office/drawing/2014/main" id="{FCB48F9A-7BED-64C3-10A6-8949E6126639}"/>
              </a:ext>
            </a:extLst>
          </p:cNvPr>
          <p:cNvGraphicFramePr/>
          <p:nvPr>
            <p:extLst>
              <p:ext uri="{D42A27DB-BD31-4B8C-83A1-F6EECF244321}">
                <p14:modId xmlns:p14="http://schemas.microsoft.com/office/powerpoint/2010/main" val="775897179"/>
              </p:ext>
            </p:extLst>
          </p:nvPr>
        </p:nvGraphicFramePr>
        <p:xfrm>
          <a:off x="4424515" y="3974341"/>
          <a:ext cx="3111633" cy="2319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a:extLst>
              <a:ext uri="{FF2B5EF4-FFF2-40B4-BE49-F238E27FC236}">
                <a16:creationId xmlns:a16="http://schemas.microsoft.com/office/drawing/2014/main" id="{C5B13FB4-0B0E-96C0-D0EA-44814391D8F0}"/>
              </a:ext>
            </a:extLst>
          </p:cNvPr>
          <p:cNvGraphicFramePr/>
          <p:nvPr>
            <p:extLst>
              <p:ext uri="{D42A27DB-BD31-4B8C-83A1-F6EECF244321}">
                <p14:modId xmlns:p14="http://schemas.microsoft.com/office/powerpoint/2010/main" val="2318329645"/>
              </p:ext>
            </p:extLst>
          </p:nvPr>
        </p:nvGraphicFramePr>
        <p:xfrm>
          <a:off x="8308258" y="4815876"/>
          <a:ext cx="3111633" cy="1684475"/>
        </p:xfrm>
        <a:graphic>
          <a:graphicData uri="http://schemas.openxmlformats.org/drawingml/2006/chart">
            <c:chart xmlns:c="http://schemas.openxmlformats.org/drawingml/2006/chart" xmlns:r="http://schemas.openxmlformats.org/officeDocument/2006/relationships" r:id="rId4"/>
          </a:graphicData>
        </a:graphic>
      </p:graphicFrame>
      <p:sp>
        <p:nvSpPr>
          <p:cNvPr id="39" name="テキスト ボックス 38">
            <a:extLst>
              <a:ext uri="{FF2B5EF4-FFF2-40B4-BE49-F238E27FC236}">
                <a16:creationId xmlns:a16="http://schemas.microsoft.com/office/drawing/2014/main" id="{15AFEEEB-E294-8678-EB75-1A8C1D7734A2}"/>
              </a:ext>
            </a:extLst>
          </p:cNvPr>
          <p:cNvSpPr txBox="1"/>
          <p:nvPr/>
        </p:nvSpPr>
        <p:spPr>
          <a:xfrm>
            <a:off x="4358288" y="44580"/>
            <a:ext cx="3475425" cy="568104"/>
          </a:xfrm>
          <a:prstGeom prst="rect">
            <a:avLst/>
          </a:prstGeom>
          <a:noFill/>
        </p:spPr>
        <p:txBody>
          <a:bodyPr wrap="square">
            <a:spAutoFit/>
          </a:bodyPr>
          <a:lstStyle/>
          <a:p>
            <a:pPr algn="ctr">
              <a:lnSpc>
                <a:spcPct val="200000"/>
              </a:lnSpc>
            </a:pPr>
            <a:r>
              <a:rPr lang="ja-JP" altLang="en-US" b="1" dirty="0">
                <a:solidFill>
                  <a:schemeClr val="tx1">
                    <a:lumMod val="65000"/>
                    <a:lumOff val="35000"/>
                  </a:schemeClr>
                </a:solidFill>
              </a:rPr>
              <a:t>元気</a:t>
            </a:r>
            <a:r>
              <a:rPr lang="en-US" altLang="ja-JP" b="1" dirty="0">
                <a:solidFill>
                  <a:schemeClr val="tx1">
                    <a:lumMod val="65000"/>
                    <a:lumOff val="35000"/>
                  </a:schemeClr>
                </a:solidFill>
              </a:rPr>
              <a:t>/</a:t>
            </a:r>
            <a:r>
              <a:rPr lang="ja-JP" altLang="en-US" b="1" dirty="0">
                <a:solidFill>
                  <a:schemeClr val="tx1">
                    <a:lumMod val="65000"/>
                    <a:lumOff val="35000"/>
                  </a:schemeClr>
                </a:solidFill>
              </a:rPr>
              <a:t>若さ</a:t>
            </a:r>
            <a:r>
              <a:rPr lang="en-US" altLang="ja-JP" b="1" dirty="0">
                <a:solidFill>
                  <a:schemeClr val="tx1">
                    <a:lumMod val="65000"/>
                    <a:lumOff val="35000"/>
                  </a:schemeClr>
                </a:solidFill>
              </a:rPr>
              <a:t>/</a:t>
            </a:r>
            <a:r>
              <a:rPr lang="ja-JP" altLang="en-US" b="1" dirty="0">
                <a:solidFill>
                  <a:schemeClr val="tx1">
                    <a:lumMod val="65000"/>
                    <a:lumOff val="35000"/>
                  </a:schemeClr>
                </a:solidFill>
              </a:rPr>
              <a:t>エネルギッシュ</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6E7D2A57-E9A9-9AB7-BA7F-20BBAC659D8C}"/>
              </a:ext>
            </a:extLst>
          </p:cNvPr>
          <p:cNvGrpSpPr/>
          <p:nvPr/>
        </p:nvGrpSpPr>
        <p:grpSpPr>
          <a:xfrm>
            <a:off x="6805320" y="1065066"/>
            <a:ext cx="5032718" cy="2634174"/>
            <a:chOff x="6982301" y="862864"/>
            <a:chExt cx="5032718" cy="2634174"/>
          </a:xfrm>
        </p:grpSpPr>
        <p:sp>
          <p:nvSpPr>
            <p:cNvPr id="41" name="テキスト ボックス 40">
              <a:extLst>
                <a:ext uri="{FF2B5EF4-FFF2-40B4-BE49-F238E27FC236}">
                  <a16:creationId xmlns:a16="http://schemas.microsoft.com/office/drawing/2014/main" id="{E6EE7523-6F24-4F2D-0CE6-F11BCB89F85E}"/>
                </a:ext>
              </a:extLst>
            </p:cNvPr>
            <p:cNvSpPr txBox="1"/>
            <p:nvPr/>
          </p:nvSpPr>
          <p:spPr>
            <a:xfrm>
              <a:off x="6982301" y="901006"/>
              <a:ext cx="5032718" cy="2596032"/>
            </a:xfrm>
            <a:prstGeom prst="rect">
              <a:avLst/>
            </a:prstGeom>
            <a:noFill/>
          </p:spPr>
          <p:txBody>
            <a:bodyPr wrap="square">
              <a:spAutoFit/>
            </a:bodyPr>
            <a:lstStyle/>
            <a:p>
              <a:pPr fontAlgn="base">
                <a:lnSpc>
                  <a:spcPct val="150000"/>
                </a:lnSpc>
              </a:pPr>
              <a:endParaRPr lang="en-US" altLang="ja-JP" sz="1100" b="1"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b="1" dirty="0">
                  <a:solidFill>
                    <a:srgbClr val="FF5050"/>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資料の内容わかりやすさに繋がる</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資料内でたくさんの色を使うと、どの情報が重要なのか不明ですが、</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en-US" altLang="ja-JP"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で、読者に情報を整理して明確に伝えることが出来ます。</a:t>
              </a:r>
            </a:p>
            <a:p>
              <a:pPr fontAlgn="base">
                <a:lnSpc>
                  <a:spcPct val="150000"/>
                </a:lnSpc>
              </a:pPr>
              <a:r>
                <a:rPr lang="ja-JP" altLang="en-US" sz="1100" b="1" dirty="0">
                  <a:solidFill>
                    <a:srgbClr val="FF5050"/>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視覚的な疲れを抑えます</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色が複数ある資料を長時間見ていると目が疲れてしまうことがあります。</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つの色に絞ることでノイズが少なくなり、長時間集中して情報を伝えることができます。</a:t>
              </a:r>
            </a:p>
            <a:p>
              <a:pPr fontAlgn="base">
                <a:lnSpc>
                  <a:spcPct val="150000"/>
                </a:lnSpc>
              </a:pPr>
              <a:r>
                <a:rPr lang="ja-JP" altLang="en-US" sz="1100" b="1" dirty="0">
                  <a:solidFill>
                    <a:srgbClr val="FF5050"/>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プレゼン資料の印象の統一感</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つの色を選んで使うと、資料が統一された印象を与えます。そのため、プレゼン資料の　</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見た目が整うことで、読み手に理解を促すことができます。</a:t>
              </a:r>
            </a:p>
          </p:txBody>
        </p:sp>
        <p:sp>
          <p:nvSpPr>
            <p:cNvPr id="42" name="正方形/長方形 41">
              <a:extLst>
                <a:ext uri="{FF2B5EF4-FFF2-40B4-BE49-F238E27FC236}">
                  <a16:creationId xmlns:a16="http://schemas.microsoft.com/office/drawing/2014/main" id="{49A4BA2C-721B-14BB-4D80-53BA14F5D2B5}"/>
                </a:ext>
              </a:extLst>
            </p:cNvPr>
            <p:cNvSpPr/>
            <p:nvPr/>
          </p:nvSpPr>
          <p:spPr>
            <a:xfrm>
              <a:off x="6982301" y="862864"/>
              <a:ext cx="2997873" cy="244209"/>
            </a:xfrm>
            <a:prstGeom prst="rect">
              <a:avLst/>
            </a:prstGeom>
            <a:solidFill>
              <a:srgbClr val="FE9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lnSpc>
                  <a:spcPct val="150000"/>
                </a:lnSpc>
              </a:pPr>
              <a:r>
                <a:rPr lang="ja-JP" altLang="en-US" sz="1100" b="1" i="0" dirty="0">
                  <a:solidFill>
                    <a:schemeClr val="bg1"/>
                  </a:solidFill>
                  <a:effectLst/>
                  <a:latin typeface="Meiryo UI" panose="020B0604030504040204" pitchFamily="50" charset="-128"/>
                  <a:ea typeface="Meiryo UI" panose="020B0604030504040204" pitchFamily="50" charset="-128"/>
                </a:rPr>
                <a:t>プレゼン資料の色を</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色にする理由は</a:t>
              </a:r>
              <a:r>
                <a:rPr lang="en-US" altLang="ja-JP" sz="1100" b="1" i="0" dirty="0">
                  <a:solidFill>
                    <a:schemeClr val="bg1"/>
                  </a:solidFill>
                  <a:effectLst/>
                  <a:latin typeface="Meiryo UI" panose="020B0604030504040204" pitchFamily="50" charset="-128"/>
                  <a:ea typeface="Meiryo UI" panose="020B0604030504040204" pitchFamily="50" charset="-128"/>
                </a:rPr>
                <a:t>3</a:t>
              </a:r>
              <a:r>
                <a:rPr lang="ja-JP" altLang="en-US" sz="1100" b="1" i="0" dirty="0">
                  <a:solidFill>
                    <a:schemeClr val="bg1"/>
                  </a:solidFill>
                  <a:effectLst/>
                  <a:latin typeface="Meiryo UI" panose="020B0604030504040204" pitchFamily="50" charset="-128"/>
                  <a:ea typeface="Meiryo UI" panose="020B0604030504040204" pitchFamily="50" charset="-128"/>
                </a:rPr>
                <a:t>つあります。</a:t>
              </a:r>
            </a:p>
          </p:txBody>
        </p:sp>
        <p:sp>
          <p:nvSpPr>
            <p:cNvPr id="43" name="正方形/長方形 42">
              <a:extLst>
                <a:ext uri="{FF2B5EF4-FFF2-40B4-BE49-F238E27FC236}">
                  <a16:creationId xmlns:a16="http://schemas.microsoft.com/office/drawing/2014/main" id="{7BFF3875-1E1B-F2E0-192C-2F1BB94BE70D}"/>
                </a:ext>
              </a:extLst>
            </p:cNvPr>
            <p:cNvSpPr/>
            <p:nvPr/>
          </p:nvSpPr>
          <p:spPr>
            <a:xfrm>
              <a:off x="10511606" y="862864"/>
              <a:ext cx="1469066" cy="244209"/>
            </a:xfrm>
            <a:prstGeom prst="rect">
              <a:avLst/>
            </a:prstGeom>
            <a:solidFill>
              <a:srgbClr val="F4D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200000"/>
                </a:lnSpc>
              </a:pPr>
              <a:r>
                <a:rPr lang="ja-JP" altLang="en-US" sz="800" b="1" dirty="0">
                  <a:solidFill>
                    <a:schemeClr val="bg1"/>
                  </a:solidFill>
                </a:rPr>
                <a:t>元気</a:t>
              </a:r>
              <a:r>
                <a:rPr lang="en-US" altLang="ja-JP" sz="800" b="1" dirty="0">
                  <a:solidFill>
                    <a:schemeClr val="bg1"/>
                  </a:solidFill>
                </a:rPr>
                <a:t>/</a:t>
              </a:r>
              <a:r>
                <a:rPr lang="ja-JP" altLang="en-US" sz="800" b="1" dirty="0">
                  <a:solidFill>
                    <a:schemeClr val="bg1"/>
                  </a:solidFill>
                </a:rPr>
                <a:t>若さ</a:t>
              </a:r>
              <a:r>
                <a:rPr lang="en-US" altLang="ja-JP" sz="800" b="1" dirty="0">
                  <a:solidFill>
                    <a:schemeClr val="bg1"/>
                  </a:solidFill>
                </a:rPr>
                <a:t>/</a:t>
              </a:r>
              <a:r>
                <a:rPr lang="ja-JP" altLang="en-US" sz="800" b="1" dirty="0">
                  <a:solidFill>
                    <a:schemeClr val="bg1"/>
                  </a:solidFill>
                </a:rPr>
                <a:t>エネルギッシュ</a:t>
              </a:r>
            </a:p>
          </p:txBody>
        </p:sp>
      </p:grpSp>
    </p:spTree>
    <p:extLst>
      <p:ext uri="{BB962C8B-B14F-4D97-AF65-F5344CB8AC3E}">
        <p14:creationId xmlns:p14="http://schemas.microsoft.com/office/powerpoint/2010/main" val="2515516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C01829B-D0D1-080E-1080-5DA0E9E77656}"/>
              </a:ext>
            </a:extLst>
          </p:cNvPr>
          <p:cNvSpPr/>
          <p:nvPr/>
        </p:nvSpPr>
        <p:spPr>
          <a:xfrm>
            <a:off x="0" y="0"/>
            <a:ext cx="12192000" cy="6858000"/>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7D390B3D-A29F-27DC-8AAE-A1A4C324E88A}"/>
              </a:ext>
            </a:extLst>
          </p:cNvPr>
          <p:cNvSpPr/>
          <p:nvPr/>
        </p:nvSpPr>
        <p:spPr>
          <a:xfrm>
            <a:off x="1984438" y="959751"/>
            <a:ext cx="812801" cy="81280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021C8922-3A2C-FFC8-39CD-523798A419D0}"/>
              </a:ext>
            </a:extLst>
          </p:cNvPr>
          <p:cNvSpPr/>
          <p:nvPr/>
        </p:nvSpPr>
        <p:spPr>
          <a:xfrm>
            <a:off x="5266816" y="959751"/>
            <a:ext cx="812801" cy="812801"/>
          </a:xfrm>
          <a:prstGeom prst="ellipse">
            <a:avLst/>
          </a:prstGeom>
          <a:solidFill>
            <a:srgbClr val="1A9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FA2282ED-8EBB-51FB-C19F-2A58B906FDBE}"/>
              </a:ext>
            </a:extLst>
          </p:cNvPr>
          <p:cNvSpPr/>
          <p:nvPr/>
        </p:nvSpPr>
        <p:spPr>
          <a:xfrm>
            <a:off x="3648137" y="959751"/>
            <a:ext cx="812801" cy="812801"/>
          </a:xfrm>
          <a:prstGeom prst="ellipse">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C4D1793-2D5A-AE2F-534C-13E48EA6D069}"/>
              </a:ext>
            </a:extLst>
          </p:cNvPr>
          <p:cNvSpPr txBox="1"/>
          <p:nvPr/>
        </p:nvSpPr>
        <p:spPr>
          <a:xfrm>
            <a:off x="15914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ホワイト</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75%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#ffffff</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255 / 255 / 255</a:t>
            </a:r>
          </a:p>
        </p:txBody>
      </p:sp>
      <p:sp>
        <p:nvSpPr>
          <p:cNvPr id="19" name="テキスト ボックス 18">
            <a:extLst>
              <a:ext uri="{FF2B5EF4-FFF2-40B4-BE49-F238E27FC236}">
                <a16:creationId xmlns:a16="http://schemas.microsoft.com/office/drawing/2014/main" id="{221EAC79-59BC-C499-3E12-47F636C569BA}"/>
              </a:ext>
            </a:extLst>
          </p:cNvPr>
          <p:cNvSpPr txBox="1"/>
          <p:nvPr/>
        </p:nvSpPr>
        <p:spPr>
          <a:xfrm>
            <a:off x="3255110"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ライトグレー</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20%</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#e9e9e9</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233 / 233 / 233</a:t>
            </a:r>
          </a:p>
        </p:txBody>
      </p:sp>
      <p:sp>
        <p:nvSpPr>
          <p:cNvPr id="20" name="テキスト ボックス 19">
            <a:extLst>
              <a:ext uri="{FF2B5EF4-FFF2-40B4-BE49-F238E27FC236}">
                <a16:creationId xmlns:a16="http://schemas.microsoft.com/office/drawing/2014/main" id="{84BD9E5C-2A49-6ED3-878F-093841E9E8E9}"/>
              </a:ext>
            </a:extLst>
          </p:cNvPr>
          <p:cNvSpPr txBox="1"/>
          <p:nvPr/>
        </p:nvSpPr>
        <p:spPr>
          <a:xfrm>
            <a:off x="4873789" y="1883463"/>
            <a:ext cx="1598856" cy="1743811"/>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グリーン</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#1a915d</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26 / 145 / 93</a:t>
            </a:r>
          </a:p>
        </p:txBody>
      </p:sp>
      <p:sp>
        <p:nvSpPr>
          <p:cNvPr id="21" name="テキスト ボックス 20">
            <a:extLst>
              <a:ext uri="{FF2B5EF4-FFF2-40B4-BE49-F238E27FC236}">
                <a16:creationId xmlns:a16="http://schemas.microsoft.com/office/drawing/2014/main" id="{8C18BFA6-AC91-F202-CF29-04F2B8FDB810}"/>
              </a:ext>
            </a:extLst>
          </p:cNvPr>
          <p:cNvSpPr txBox="1"/>
          <p:nvPr/>
        </p:nvSpPr>
        <p:spPr>
          <a:xfrm>
            <a:off x="380004" y="1883463"/>
            <a:ext cx="1083061" cy="1743811"/>
          </a:xfrm>
          <a:prstGeom prst="rect">
            <a:avLst/>
          </a:prstGeom>
          <a:noFill/>
        </p:spPr>
        <p:txBody>
          <a:bodyPr wrap="square">
            <a:spAutoFit/>
          </a:bodyPr>
          <a:lstStyle/>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タイトル</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比率</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カラーコード</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RGB</a:t>
            </a:r>
          </a:p>
        </p:txBody>
      </p:sp>
      <p:cxnSp>
        <p:nvCxnSpPr>
          <p:cNvPr id="23" name="直線コネクタ 22">
            <a:extLst>
              <a:ext uri="{FF2B5EF4-FFF2-40B4-BE49-F238E27FC236}">
                <a16:creationId xmlns:a16="http://schemas.microsoft.com/office/drawing/2014/main" id="{9A93BFAF-ADF0-EE8B-1F7D-C8170A622A8A}"/>
              </a:ext>
            </a:extLst>
          </p:cNvPr>
          <p:cNvCxnSpPr>
            <a:cxnSpLocks/>
          </p:cNvCxnSpPr>
          <p:nvPr/>
        </p:nvCxnSpPr>
        <p:spPr>
          <a:xfrm>
            <a:off x="380004" y="2382153"/>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954AD4F-224F-11D9-C8A7-A694B9C975E7}"/>
              </a:ext>
            </a:extLst>
          </p:cNvPr>
          <p:cNvCxnSpPr>
            <a:cxnSpLocks/>
          </p:cNvCxnSpPr>
          <p:nvPr/>
        </p:nvCxnSpPr>
        <p:spPr>
          <a:xfrm>
            <a:off x="380004" y="2799841"/>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1561B4F-054C-698C-BAB9-3310B6CE3FF3}"/>
              </a:ext>
            </a:extLst>
          </p:cNvPr>
          <p:cNvCxnSpPr>
            <a:cxnSpLocks/>
          </p:cNvCxnSpPr>
          <p:nvPr/>
        </p:nvCxnSpPr>
        <p:spPr>
          <a:xfrm>
            <a:off x="380004" y="3251397"/>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B933A0E-62D4-5F5F-45D5-0CD9E05E9EE6}"/>
              </a:ext>
            </a:extLst>
          </p:cNvPr>
          <p:cNvCxnSpPr>
            <a:cxnSpLocks/>
          </p:cNvCxnSpPr>
          <p:nvPr/>
        </p:nvCxnSpPr>
        <p:spPr>
          <a:xfrm>
            <a:off x="380004" y="3686018"/>
            <a:ext cx="5985934"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1" name="グラフ 30">
            <a:extLst>
              <a:ext uri="{FF2B5EF4-FFF2-40B4-BE49-F238E27FC236}">
                <a16:creationId xmlns:a16="http://schemas.microsoft.com/office/drawing/2014/main" id="{88A6331E-C3D0-5FAE-F54C-F540AF09DA97}"/>
              </a:ext>
            </a:extLst>
          </p:cNvPr>
          <p:cNvGraphicFramePr/>
          <p:nvPr>
            <p:extLst>
              <p:ext uri="{D42A27DB-BD31-4B8C-83A1-F6EECF244321}">
                <p14:modId xmlns:p14="http://schemas.microsoft.com/office/powerpoint/2010/main" val="3680696251"/>
              </p:ext>
            </p:extLst>
          </p:nvPr>
        </p:nvGraphicFramePr>
        <p:xfrm>
          <a:off x="772110" y="4174010"/>
          <a:ext cx="2880295" cy="1920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a:extLst>
              <a:ext uri="{FF2B5EF4-FFF2-40B4-BE49-F238E27FC236}">
                <a16:creationId xmlns:a16="http://schemas.microsoft.com/office/drawing/2014/main" id="{FCB48F9A-7BED-64C3-10A6-8949E6126639}"/>
              </a:ext>
            </a:extLst>
          </p:cNvPr>
          <p:cNvGraphicFramePr/>
          <p:nvPr>
            <p:extLst>
              <p:ext uri="{D42A27DB-BD31-4B8C-83A1-F6EECF244321}">
                <p14:modId xmlns:p14="http://schemas.microsoft.com/office/powerpoint/2010/main" val="1004050556"/>
              </p:ext>
            </p:extLst>
          </p:nvPr>
        </p:nvGraphicFramePr>
        <p:xfrm>
          <a:off x="4424515" y="3974341"/>
          <a:ext cx="3111633" cy="2319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a:extLst>
              <a:ext uri="{FF2B5EF4-FFF2-40B4-BE49-F238E27FC236}">
                <a16:creationId xmlns:a16="http://schemas.microsoft.com/office/drawing/2014/main" id="{C5B13FB4-0B0E-96C0-D0EA-44814391D8F0}"/>
              </a:ext>
            </a:extLst>
          </p:cNvPr>
          <p:cNvGraphicFramePr/>
          <p:nvPr>
            <p:extLst>
              <p:ext uri="{D42A27DB-BD31-4B8C-83A1-F6EECF244321}">
                <p14:modId xmlns:p14="http://schemas.microsoft.com/office/powerpoint/2010/main" val="782762526"/>
              </p:ext>
            </p:extLst>
          </p:nvPr>
        </p:nvGraphicFramePr>
        <p:xfrm>
          <a:off x="8308258" y="4815876"/>
          <a:ext cx="3111633" cy="1684475"/>
        </p:xfrm>
        <a:graphic>
          <a:graphicData uri="http://schemas.openxmlformats.org/drawingml/2006/chart">
            <c:chart xmlns:c="http://schemas.openxmlformats.org/drawingml/2006/chart" xmlns:r="http://schemas.openxmlformats.org/officeDocument/2006/relationships" r:id="rId4"/>
          </a:graphicData>
        </a:graphic>
      </p:graphicFrame>
      <p:sp>
        <p:nvSpPr>
          <p:cNvPr id="39" name="テキスト ボックス 38">
            <a:extLst>
              <a:ext uri="{FF2B5EF4-FFF2-40B4-BE49-F238E27FC236}">
                <a16:creationId xmlns:a16="http://schemas.microsoft.com/office/drawing/2014/main" id="{15AFEEEB-E294-8678-EB75-1A8C1D7734A2}"/>
              </a:ext>
            </a:extLst>
          </p:cNvPr>
          <p:cNvSpPr txBox="1"/>
          <p:nvPr/>
        </p:nvSpPr>
        <p:spPr>
          <a:xfrm>
            <a:off x="4358288" y="44580"/>
            <a:ext cx="3475425" cy="568104"/>
          </a:xfrm>
          <a:prstGeom prst="rect">
            <a:avLst/>
          </a:prstGeom>
          <a:noFill/>
        </p:spPr>
        <p:txBody>
          <a:bodyPr wrap="square">
            <a:spAutoFit/>
          </a:bodyPr>
          <a:lstStyle/>
          <a:p>
            <a:pPr algn="ctr">
              <a:lnSpc>
                <a:spcPct val="200000"/>
              </a:lnSpc>
            </a:pPr>
            <a:r>
              <a:rPr lang="ja-JP" altLang="en-US" b="1" dirty="0">
                <a:solidFill>
                  <a:schemeClr val="tx1">
                    <a:lumMod val="65000"/>
                    <a:lumOff val="35000"/>
                  </a:schemeClr>
                </a:solidFill>
              </a:rPr>
              <a:t>清潔感</a:t>
            </a:r>
            <a:r>
              <a:rPr lang="en-US" altLang="ja-JP" b="1" dirty="0">
                <a:solidFill>
                  <a:schemeClr val="tx1">
                    <a:lumMod val="65000"/>
                    <a:lumOff val="35000"/>
                  </a:schemeClr>
                </a:solidFill>
              </a:rPr>
              <a:t>/</a:t>
            </a:r>
            <a:r>
              <a:rPr lang="ja-JP" altLang="en-US" b="1" dirty="0">
                <a:solidFill>
                  <a:schemeClr val="tx1">
                    <a:lumMod val="65000"/>
                    <a:lumOff val="35000"/>
                  </a:schemeClr>
                </a:solidFill>
              </a:rPr>
              <a:t>新しい</a:t>
            </a:r>
            <a:r>
              <a:rPr lang="en-US" altLang="ja-JP" b="1" dirty="0">
                <a:solidFill>
                  <a:schemeClr val="tx1">
                    <a:lumMod val="65000"/>
                    <a:lumOff val="35000"/>
                  </a:schemeClr>
                </a:solidFill>
              </a:rPr>
              <a:t>/</a:t>
            </a:r>
            <a:r>
              <a:rPr lang="ja-JP" altLang="en-US" b="1" dirty="0">
                <a:solidFill>
                  <a:schemeClr val="tx1">
                    <a:lumMod val="65000"/>
                    <a:lumOff val="35000"/>
                  </a:schemeClr>
                </a:solidFill>
              </a:rPr>
              <a:t>上品</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6E7D2A57-E9A9-9AB7-BA7F-20BBAC659D8C}"/>
              </a:ext>
            </a:extLst>
          </p:cNvPr>
          <p:cNvGrpSpPr/>
          <p:nvPr/>
        </p:nvGrpSpPr>
        <p:grpSpPr>
          <a:xfrm>
            <a:off x="6805320" y="1065066"/>
            <a:ext cx="5032718" cy="2634174"/>
            <a:chOff x="6982301" y="862864"/>
            <a:chExt cx="5032718" cy="2634174"/>
          </a:xfrm>
        </p:grpSpPr>
        <p:sp>
          <p:nvSpPr>
            <p:cNvPr id="41" name="テキスト ボックス 40">
              <a:extLst>
                <a:ext uri="{FF2B5EF4-FFF2-40B4-BE49-F238E27FC236}">
                  <a16:creationId xmlns:a16="http://schemas.microsoft.com/office/drawing/2014/main" id="{E6EE7523-6F24-4F2D-0CE6-F11BCB89F85E}"/>
                </a:ext>
              </a:extLst>
            </p:cNvPr>
            <p:cNvSpPr txBox="1"/>
            <p:nvPr/>
          </p:nvSpPr>
          <p:spPr>
            <a:xfrm>
              <a:off x="6982301" y="901006"/>
              <a:ext cx="5032718" cy="2596032"/>
            </a:xfrm>
            <a:prstGeom prst="rect">
              <a:avLst/>
            </a:prstGeom>
            <a:noFill/>
          </p:spPr>
          <p:txBody>
            <a:bodyPr wrap="square">
              <a:spAutoFit/>
            </a:bodyPr>
            <a:lstStyle/>
            <a:p>
              <a:pPr fontAlgn="base">
                <a:lnSpc>
                  <a:spcPct val="150000"/>
                </a:lnSpc>
              </a:pPr>
              <a:endParaRPr lang="en-US" altLang="ja-JP" sz="1100" b="1"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b="1" dirty="0">
                  <a:solidFill>
                    <a:srgbClr val="1A915D"/>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資料の内容わかりやすさに繋がる</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資料内でたくさんの色を使うと、どの情報が重要なのか不明ですが、</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en-US" altLang="ja-JP"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で、読者に情報を整理して明確に伝えることが出来ます。</a:t>
              </a:r>
            </a:p>
            <a:p>
              <a:pPr fontAlgn="base">
                <a:lnSpc>
                  <a:spcPct val="150000"/>
                </a:lnSpc>
              </a:pPr>
              <a:r>
                <a:rPr lang="ja-JP" altLang="en-US" sz="1100" b="1" dirty="0">
                  <a:solidFill>
                    <a:srgbClr val="1A915D"/>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視覚的な疲れを抑えます</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色が複数ある資料を長時間見ていると目が疲れてしまうことがあります。</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つの色に絞ることでノイズが少なくなり、長時間集中して情報を伝えることができます。</a:t>
              </a:r>
            </a:p>
            <a:p>
              <a:pPr fontAlgn="base">
                <a:lnSpc>
                  <a:spcPct val="150000"/>
                </a:lnSpc>
              </a:pPr>
              <a:r>
                <a:rPr lang="ja-JP" altLang="en-US" sz="1100" b="1" dirty="0">
                  <a:solidFill>
                    <a:srgbClr val="1A915D"/>
                  </a:solidFill>
                  <a:effectLst/>
                  <a:latin typeface="Meiryo UI" panose="020B0604030504040204" pitchFamily="50" charset="-128"/>
                  <a:ea typeface="Meiryo UI" panose="020B0604030504040204" pitchFamily="50" charset="-128"/>
                </a:rPr>
                <a:t>●</a:t>
              </a:r>
              <a:r>
                <a:rPr lang="ja-JP" altLang="en-US" sz="1100" b="1" dirty="0">
                  <a:solidFill>
                    <a:schemeClr val="bg2">
                      <a:lumMod val="25000"/>
                    </a:schemeClr>
                  </a:solidFill>
                  <a:effectLst/>
                  <a:latin typeface="Meiryo UI" panose="020B0604030504040204" pitchFamily="50" charset="-128"/>
                  <a:ea typeface="Meiryo UI" panose="020B0604030504040204" pitchFamily="50" charset="-128"/>
                </a:rPr>
                <a:t>プレゼン資料の印象の統一感</a:t>
              </a:r>
              <a:br>
                <a:rPr lang="ja-JP" altLang="en-US" sz="1100" dirty="0">
                  <a:solidFill>
                    <a:schemeClr val="bg2">
                      <a:lumMod val="25000"/>
                    </a:schemeClr>
                  </a:solidFill>
                  <a:effectLst/>
                  <a:latin typeface="Meiryo UI" panose="020B0604030504040204" pitchFamily="50" charset="-128"/>
                  <a:ea typeface="Meiryo UI" panose="020B0604030504040204" pitchFamily="50" charset="-128"/>
                </a:rPr>
              </a:b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　</a:t>
              </a:r>
              <a:r>
                <a:rPr lang="en-US" altLang="ja-JP" sz="1100" dirty="0">
                  <a:solidFill>
                    <a:schemeClr val="bg2">
                      <a:lumMod val="25000"/>
                    </a:schemeClr>
                  </a:solidFill>
                  <a:effectLst/>
                  <a:latin typeface="Meiryo UI" panose="020B0604030504040204" pitchFamily="50" charset="-128"/>
                  <a:ea typeface="Meiryo UI" panose="020B0604030504040204" pitchFamily="50" charset="-128"/>
                </a:rPr>
                <a:t>3</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つの色を選んで使うと、資料が統一された印象を与えます。そのため、プレゼン資料の　</a:t>
              </a:r>
              <a:endParaRPr lang="en-US" altLang="ja-JP" sz="1100" dirty="0">
                <a:solidFill>
                  <a:schemeClr val="bg2">
                    <a:lumMod val="25000"/>
                  </a:schemeClr>
                </a:solidFill>
                <a:effectLst/>
                <a:latin typeface="Meiryo UI" panose="020B0604030504040204" pitchFamily="50" charset="-128"/>
                <a:ea typeface="Meiryo UI" panose="020B0604030504040204" pitchFamily="50" charset="-128"/>
              </a:endParaRPr>
            </a:p>
            <a:p>
              <a:pPr fontAlgn="base">
                <a:lnSpc>
                  <a:spcPct val="150000"/>
                </a:lnSpc>
              </a:pPr>
              <a:r>
                <a:rPr lang="ja-JP" altLang="en-US" sz="1100" dirty="0">
                  <a:solidFill>
                    <a:schemeClr val="bg2">
                      <a:lumMod val="25000"/>
                    </a:schemeClr>
                  </a:solidFill>
                  <a:latin typeface="Meiryo UI" panose="020B0604030504040204" pitchFamily="50" charset="-128"/>
                  <a:ea typeface="Meiryo UI" panose="020B0604030504040204" pitchFamily="50" charset="-128"/>
                </a:rPr>
                <a:t>　</a:t>
              </a:r>
              <a:r>
                <a:rPr lang="ja-JP" altLang="en-US" sz="1100" dirty="0">
                  <a:solidFill>
                    <a:schemeClr val="bg2">
                      <a:lumMod val="25000"/>
                    </a:schemeClr>
                  </a:solidFill>
                  <a:effectLst/>
                  <a:latin typeface="Meiryo UI" panose="020B0604030504040204" pitchFamily="50" charset="-128"/>
                  <a:ea typeface="Meiryo UI" panose="020B0604030504040204" pitchFamily="50" charset="-128"/>
                </a:rPr>
                <a:t>見た目が整うことで、読み手に理解を促すことができます。</a:t>
              </a:r>
            </a:p>
          </p:txBody>
        </p:sp>
        <p:sp>
          <p:nvSpPr>
            <p:cNvPr id="42" name="正方形/長方形 41">
              <a:extLst>
                <a:ext uri="{FF2B5EF4-FFF2-40B4-BE49-F238E27FC236}">
                  <a16:creationId xmlns:a16="http://schemas.microsoft.com/office/drawing/2014/main" id="{49A4BA2C-721B-14BB-4D80-53BA14F5D2B5}"/>
                </a:ext>
              </a:extLst>
            </p:cNvPr>
            <p:cNvSpPr/>
            <p:nvPr/>
          </p:nvSpPr>
          <p:spPr>
            <a:xfrm>
              <a:off x="6982301" y="862864"/>
              <a:ext cx="2997873" cy="2442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lnSpc>
                  <a:spcPct val="150000"/>
                </a:lnSpc>
              </a:pPr>
              <a:r>
                <a:rPr lang="ja-JP" altLang="en-US" sz="1100" b="1" i="0" dirty="0">
                  <a:solidFill>
                    <a:schemeClr val="tx1">
                      <a:lumMod val="75000"/>
                      <a:lumOff val="25000"/>
                    </a:schemeClr>
                  </a:solidFill>
                  <a:effectLst/>
                  <a:latin typeface="Meiryo UI" panose="020B0604030504040204" pitchFamily="50" charset="-128"/>
                  <a:ea typeface="Meiryo UI" panose="020B0604030504040204" pitchFamily="50" charset="-128"/>
                </a:rPr>
                <a:t>プレゼン資料の色を</a:t>
              </a:r>
              <a:r>
                <a:rPr lang="en-US" altLang="ja-JP" sz="1100" b="1" i="0" dirty="0">
                  <a:solidFill>
                    <a:schemeClr val="tx1">
                      <a:lumMod val="75000"/>
                      <a:lumOff val="25000"/>
                    </a:schemeClr>
                  </a:solidFill>
                  <a:effectLst/>
                  <a:latin typeface="Meiryo UI" panose="020B0604030504040204" pitchFamily="50" charset="-128"/>
                  <a:ea typeface="Meiryo UI" panose="020B0604030504040204" pitchFamily="50" charset="-128"/>
                </a:rPr>
                <a:t>3</a:t>
              </a:r>
              <a:r>
                <a:rPr lang="ja-JP" altLang="en-US" sz="1100" b="1" i="0" dirty="0">
                  <a:solidFill>
                    <a:schemeClr val="tx1">
                      <a:lumMod val="75000"/>
                      <a:lumOff val="25000"/>
                    </a:schemeClr>
                  </a:solidFill>
                  <a:effectLst/>
                  <a:latin typeface="Meiryo UI" panose="020B0604030504040204" pitchFamily="50" charset="-128"/>
                  <a:ea typeface="Meiryo UI" panose="020B0604030504040204" pitchFamily="50" charset="-128"/>
                </a:rPr>
                <a:t>色にする理由は</a:t>
              </a:r>
              <a:r>
                <a:rPr lang="en-US" altLang="ja-JP" sz="1100" b="1" i="0" dirty="0">
                  <a:solidFill>
                    <a:schemeClr val="tx1">
                      <a:lumMod val="75000"/>
                      <a:lumOff val="25000"/>
                    </a:schemeClr>
                  </a:solidFill>
                  <a:effectLst/>
                  <a:latin typeface="Meiryo UI" panose="020B0604030504040204" pitchFamily="50" charset="-128"/>
                  <a:ea typeface="Meiryo UI" panose="020B0604030504040204" pitchFamily="50" charset="-128"/>
                </a:rPr>
                <a:t>3</a:t>
              </a:r>
              <a:r>
                <a:rPr lang="ja-JP" altLang="en-US" sz="1100" b="1" i="0" dirty="0">
                  <a:solidFill>
                    <a:schemeClr val="tx1">
                      <a:lumMod val="75000"/>
                      <a:lumOff val="25000"/>
                    </a:schemeClr>
                  </a:solidFill>
                  <a:effectLst/>
                  <a:latin typeface="Meiryo UI" panose="020B0604030504040204" pitchFamily="50" charset="-128"/>
                  <a:ea typeface="Meiryo UI" panose="020B0604030504040204" pitchFamily="50" charset="-128"/>
                </a:rPr>
                <a:t>つあります。</a:t>
              </a:r>
            </a:p>
          </p:txBody>
        </p:sp>
        <p:sp>
          <p:nvSpPr>
            <p:cNvPr id="43" name="正方形/長方形 42">
              <a:extLst>
                <a:ext uri="{FF2B5EF4-FFF2-40B4-BE49-F238E27FC236}">
                  <a16:creationId xmlns:a16="http://schemas.microsoft.com/office/drawing/2014/main" id="{7BFF3875-1E1B-F2E0-192C-2F1BB94BE70D}"/>
                </a:ext>
              </a:extLst>
            </p:cNvPr>
            <p:cNvSpPr/>
            <p:nvPr/>
          </p:nvSpPr>
          <p:spPr>
            <a:xfrm>
              <a:off x="10511606" y="862864"/>
              <a:ext cx="1469066" cy="24420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200000"/>
                </a:lnSpc>
              </a:pPr>
              <a:r>
                <a:rPr lang="ja-JP" altLang="en-US" sz="800" b="1" dirty="0">
                  <a:solidFill>
                    <a:schemeClr val="tx1">
                      <a:lumMod val="75000"/>
                      <a:lumOff val="25000"/>
                    </a:schemeClr>
                  </a:solidFill>
                </a:rPr>
                <a:t>清潔感</a:t>
              </a:r>
              <a:r>
                <a:rPr lang="en-US" altLang="ja-JP" sz="800" b="1" dirty="0">
                  <a:solidFill>
                    <a:schemeClr val="tx1">
                      <a:lumMod val="75000"/>
                      <a:lumOff val="25000"/>
                    </a:schemeClr>
                  </a:solidFill>
                </a:rPr>
                <a:t>/</a:t>
              </a:r>
              <a:r>
                <a:rPr lang="ja-JP" altLang="en-US" sz="800" b="1" dirty="0">
                  <a:solidFill>
                    <a:schemeClr val="tx1">
                      <a:lumMod val="75000"/>
                      <a:lumOff val="25000"/>
                    </a:schemeClr>
                  </a:solidFill>
                </a:rPr>
                <a:t>新しい</a:t>
              </a:r>
              <a:r>
                <a:rPr lang="en-US" altLang="ja-JP" sz="800" b="1" dirty="0">
                  <a:solidFill>
                    <a:schemeClr val="tx1">
                      <a:lumMod val="75000"/>
                      <a:lumOff val="25000"/>
                    </a:schemeClr>
                  </a:solidFill>
                </a:rPr>
                <a:t>/</a:t>
              </a:r>
              <a:r>
                <a:rPr lang="ja-JP" altLang="en-US" sz="800" b="1" dirty="0">
                  <a:solidFill>
                    <a:schemeClr val="tx1">
                      <a:lumMod val="75000"/>
                      <a:lumOff val="25000"/>
                    </a:schemeClr>
                  </a:solidFill>
                </a:rPr>
                <a:t>上品</a:t>
              </a:r>
            </a:p>
          </p:txBody>
        </p:sp>
      </p:grpSp>
    </p:spTree>
    <p:extLst>
      <p:ext uri="{BB962C8B-B14F-4D97-AF65-F5344CB8AC3E}">
        <p14:creationId xmlns:p14="http://schemas.microsoft.com/office/powerpoint/2010/main" val="309639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グラフ 30">
            <a:extLst>
              <a:ext uri="{FF2B5EF4-FFF2-40B4-BE49-F238E27FC236}">
                <a16:creationId xmlns:a16="http://schemas.microsoft.com/office/drawing/2014/main" id="{88A6331E-C3D0-5FAE-F54C-F540AF09DA97}"/>
              </a:ext>
            </a:extLst>
          </p:cNvPr>
          <p:cNvGraphicFramePr/>
          <p:nvPr>
            <p:extLst>
              <p:ext uri="{D42A27DB-BD31-4B8C-83A1-F6EECF244321}">
                <p14:modId xmlns:p14="http://schemas.microsoft.com/office/powerpoint/2010/main" val="909684466"/>
              </p:ext>
            </p:extLst>
          </p:nvPr>
        </p:nvGraphicFramePr>
        <p:xfrm>
          <a:off x="772110" y="4174010"/>
          <a:ext cx="2880295" cy="1920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a:extLst>
              <a:ext uri="{FF2B5EF4-FFF2-40B4-BE49-F238E27FC236}">
                <a16:creationId xmlns:a16="http://schemas.microsoft.com/office/drawing/2014/main" id="{FCB48F9A-7BED-64C3-10A6-8949E6126639}"/>
              </a:ext>
            </a:extLst>
          </p:cNvPr>
          <p:cNvGraphicFramePr/>
          <p:nvPr>
            <p:extLst>
              <p:ext uri="{D42A27DB-BD31-4B8C-83A1-F6EECF244321}">
                <p14:modId xmlns:p14="http://schemas.microsoft.com/office/powerpoint/2010/main" val="4034430886"/>
              </p:ext>
            </p:extLst>
          </p:nvPr>
        </p:nvGraphicFramePr>
        <p:xfrm>
          <a:off x="4424515" y="3974341"/>
          <a:ext cx="3111633" cy="2319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a:extLst>
              <a:ext uri="{FF2B5EF4-FFF2-40B4-BE49-F238E27FC236}">
                <a16:creationId xmlns:a16="http://schemas.microsoft.com/office/drawing/2014/main" id="{C5B13FB4-0B0E-96C0-D0EA-44814391D8F0}"/>
              </a:ext>
            </a:extLst>
          </p:cNvPr>
          <p:cNvGraphicFramePr/>
          <p:nvPr>
            <p:extLst>
              <p:ext uri="{D42A27DB-BD31-4B8C-83A1-F6EECF244321}">
                <p14:modId xmlns:p14="http://schemas.microsoft.com/office/powerpoint/2010/main" val="906514182"/>
              </p:ext>
            </p:extLst>
          </p:nvPr>
        </p:nvGraphicFramePr>
        <p:xfrm>
          <a:off x="8308258" y="4784345"/>
          <a:ext cx="3111633" cy="1684475"/>
        </p:xfrm>
        <a:graphic>
          <a:graphicData uri="http://schemas.openxmlformats.org/drawingml/2006/chart">
            <c:chart xmlns:c="http://schemas.openxmlformats.org/drawingml/2006/chart" xmlns:r="http://schemas.openxmlformats.org/officeDocument/2006/relationships" r:id="rId4"/>
          </a:graphicData>
        </a:graphic>
      </p:graphicFrame>
      <p:sp>
        <p:nvSpPr>
          <p:cNvPr id="39" name="テキスト ボックス 38">
            <a:extLst>
              <a:ext uri="{FF2B5EF4-FFF2-40B4-BE49-F238E27FC236}">
                <a16:creationId xmlns:a16="http://schemas.microsoft.com/office/drawing/2014/main" id="{15AFEEEB-E294-8678-EB75-1A8C1D7734A2}"/>
              </a:ext>
            </a:extLst>
          </p:cNvPr>
          <p:cNvSpPr txBox="1"/>
          <p:nvPr/>
        </p:nvSpPr>
        <p:spPr>
          <a:xfrm>
            <a:off x="3722982" y="280073"/>
            <a:ext cx="4746038" cy="568104"/>
          </a:xfrm>
          <a:prstGeom prst="rect">
            <a:avLst/>
          </a:prstGeom>
          <a:noFill/>
        </p:spPr>
        <p:txBody>
          <a:bodyPr wrap="square">
            <a:spAutoFit/>
          </a:bodyPr>
          <a:lstStyle/>
          <a:p>
            <a:pPr algn="ctr">
              <a:lnSpc>
                <a:spcPct val="200000"/>
              </a:lnSpc>
            </a:pPr>
            <a:r>
              <a:rPr lang="en-US" altLang="ja-JP" b="1" dirty="0">
                <a:solidFill>
                  <a:schemeClr val="tx1">
                    <a:lumMod val="65000"/>
                    <a:lumOff val="35000"/>
                  </a:schemeClr>
                </a:solidFill>
              </a:rPr>
              <a:t>3</a:t>
            </a:r>
            <a:r>
              <a:rPr lang="ja-JP" altLang="en-US" b="1" dirty="0">
                <a:solidFill>
                  <a:schemeClr val="tx1">
                    <a:lumMod val="65000"/>
                    <a:lumOff val="35000"/>
                  </a:schemeClr>
                </a:solidFill>
              </a:rPr>
              <a:t>色以上使う場合</a:t>
            </a:r>
            <a:r>
              <a:rPr lang="en-US" altLang="ja-JP" b="1" dirty="0">
                <a:solidFill>
                  <a:schemeClr val="tx1">
                    <a:lumMod val="65000"/>
                    <a:lumOff val="35000"/>
                  </a:schemeClr>
                </a:solidFill>
              </a:rPr>
              <a:t>(</a:t>
            </a:r>
            <a:r>
              <a:rPr lang="ja-JP" altLang="en-US" b="1" dirty="0">
                <a:solidFill>
                  <a:schemeClr val="tx1">
                    <a:lumMod val="65000"/>
                    <a:lumOff val="35000"/>
                  </a:schemeClr>
                </a:solidFill>
              </a:rPr>
              <a:t>シングルカラー</a:t>
            </a:r>
            <a:r>
              <a:rPr lang="en-US" altLang="ja-JP" b="1" dirty="0">
                <a:solidFill>
                  <a:schemeClr val="tx1">
                    <a:lumMod val="65000"/>
                    <a:lumOff val="35000"/>
                  </a:schemeClr>
                </a:solidFill>
              </a:rPr>
              <a:t>)</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CB9B7AB2-9F8E-3152-F92E-EC05EE05AC57}"/>
              </a:ext>
            </a:extLst>
          </p:cNvPr>
          <p:cNvGrpSpPr/>
          <p:nvPr/>
        </p:nvGrpSpPr>
        <p:grpSpPr>
          <a:xfrm>
            <a:off x="1384861" y="1422206"/>
            <a:ext cx="9422279" cy="2291646"/>
            <a:chOff x="380004" y="959751"/>
            <a:chExt cx="9422279" cy="2291646"/>
          </a:xfrm>
        </p:grpSpPr>
        <p:sp>
          <p:nvSpPr>
            <p:cNvPr id="4" name="楕円 3">
              <a:extLst>
                <a:ext uri="{FF2B5EF4-FFF2-40B4-BE49-F238E27FC236}">
                  <a16:creationId xmlns:a16="http://schemas.microsoft.com/office/drawing/2014/main" id="{7D390B3D-A29F-27DC-8AAE-A1A4C324E88A}"/>
                </a:ext>
              </a:extLst>
            </p:cNvPr>
            <p:cNvSpPr/>
            <p:nvPr/>
          </p:nvSpPr>
          <p:spPr>
            <a:xfrm>
              <a:off x="1984438" y="959751"/>
              <a:ext cx="812801" cy="812801"/>
            </a:xfrm>
            <a:prstGeom prst="ellipse">
              <a:avLst/>
            </a:prstGeom>
            <a:solidFill>
              <a:srgbClr val="002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021C8922-3A2C-FFC8-39CD-523798A419D0}"/>
                </a:ext>
              </a:extLst>
            </p:cNvPr>
            <p:cNvSpPr/>
            <p:nvPr/>
          </p:nvSpPr>
          <p:spPr>
            <a:xfrm>
              <a:off x="5266816" y="959751"/>
              <a:ext cx="812801" cy="812801"/>
            </a:xfrm>
            <a:prstGeom prst="ellipse">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FA2282ED-8EBB-51FB-C19F-2A58B906FDBE}"/>
                </a:ext>
              </a:extLst>
            </p:cNvPr>
            <p:cNvSpPr/>
            <p:nvPr/>
          </p:nvSpPr>
          <p:spPr>
            <a:xfrm>
              <a:off x="3648137" y="959751"/>
              <a:ext cx="812801" cy="812801"/>
            </a:xfrm>
            <a:prstGeom prst="ellipse">
              <a:avLst/>
            </a:prstGeom>
            <a:solidFill>
              <a:srgbClr val="0046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C4D1793-2D5A-AE2F-534C-13E48EA6D069}"/>
                </a:ext>
              </a:extLst>
            </p:cNvPr>
            <p:cNvSpPr txBox="1"/>
            <p:nvPr/>
          </p:nvSpPr>
          <p:spPr>
            <a:xfrm>
              <a:off x="1591410" y="1883463"/>
              <a:ext cx="1598856" cy="1312924"/>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ブルー</a:t>
              </a: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1</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#00215d</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 / 33 / 93</a:t>
              </a:r>
            </a:p>
          </p:txBody>
        </p:sp>
        <p:sp>
          <p:nvSpPr>
            <p:cNvPr id="19" name="テキスト ボックス 18">
              <a:extLst>
                <a:ext uri="{FF2B5EF4-FFF2-40B4-BE49-F238E27FC236}">
                  <a16:creationId xmlns:a16="http://schemas.microsoft.com/office/drawing/2014/main" id="{221EAC79-59BC-C499-3E12-47F636C569BA}"/>
                </a:ext>
              </a:extLst>
            </p:cNvPr>
            <p:cNvSpPr txBox="1"/>
            <p:nvPr/>
          </p:nvSpPr>
          <p:spPr>
            <a:xfrm>
              <a:off x="3255110" y="1883463"/>
              <a:ext cx="1598856" cy="1312924"/>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ブルー</a:t>
              </a: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2</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#00468b</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 / 70 / 139</a:t>
              </a:r>
            </a:p>
          </p:txBody>
        </p:sp>
        <p:sp>
          <p:nvSpPr>
            <p:cNvPr id="20" name="テキスト ボックス 19">
              <a:extLst>
                <a:ext uri="{FF2B5EF4-FFF2-40B4-BE49-F238E27FC236}">
                  <a16:creationId xmlns:a16="http://schemas.microsoft.com/office/drawing/2014/main" id="{84BD9E5C-2A49-6ED3-878F-093841E9E8E9}"/>
                </a:ext>
              </a:extLst>
            </p:cNvPr>
            <p:cNvSpPr txBox="1"/>
            <p:nvPr/>
          </p:nvSpPr>
          <p:spPr>
            <a:xfrm>
              <a:off x="4873789" y="1883463"/>
              <a:ext cx="1598856" cy="1312924"/>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ブルー</a:t>
              </a: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3</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#0071bc</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0 / 113 / 188</a:t>
              </a:r>
            </a:p>
          </p:txBody>
        </p:sp>
        <p:sp>
          <p:nvSpPr>
            <p:cNvPr id="21" name="テキスト ボックス 20">
              <a:extLst>
                <a:ext uri="{FF2B5EF4-FFF2-40B4-BE49-F238E27FC236}">
                  <a16:creationId xmlns:a16="http://schemas.microsoft.com/office/drawing/2014/main" id="{8C18BFA6-AC91-F202-CF29-04F2B8FDB810}"/>
                </a:ext>
              </a:extLst>
            </p:cNvPr>
            <p:cNvSpPr txBox="1"/>
            <p:nvPr/>
          </p:nvSpPr>
          <p:spPr>
            <a:xfrm>
              <a:off x="380004" y="1883463"/>
              <a:ext cx="1083061" cy="1312924"/>
            </a:xfrm>
            <a:prstGeom prst="rect">
              <a:avLst/>
            </a:prstGeom>
            <a:noFill/>
          </p:spPr>
          <p:txBody>
            <a:bodyPr wrap="square">
              <a:spAutoFit/>
            </a:bodyPr>
            <a:lstStyle/>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タイトル</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カラーコード</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gn="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RGB</a:t>
              </a:r>
            </a:p>
          </p:txBody>
        </p:sp>
        <p:cxnSp>
          <p:nvCxnSpPr>
            <p:cNvPr id="23" name="直線コネクタ 22">
              <a:extLst>
                <a:ext uri="{FF2B5EF4-FFF2-40B4-BE49-F238E27FC236}">
                  <a16:creationId xmlns:a16="http://schemas.microsoft.com/office/drawing/2014/main" id="{9A93BFAF-ADF0-EE8B-1F7D-C8170A622A8A}"/>
                </a:ext>
              </a:extLst>
            </p:cNvPr>
            <p:cNvCxnSpPr>
              <a:cxnSpLocks/>
            </p:cNvCxnSpPr>
            <p:nvPr/>
          </p:nvCxnSpPr>
          <p:spPr>
            <a:xfrm>
              <a:off x="380004" y="2382153"/>
              <a:ext cx="9257982"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954AD4F-224F-11D9-C8A7-A694B9C975E7}"/>
                </a:ext>
              </a:extLst>
            </p:cNvPr>
            <p:cNvCxnSpPr>
              <a:cxnSpLocks/>
            </p:cNvCxnSpPr>
            <p:nvPr/>
          </p:nvCxnSpPr>
          <p:spPr>
            <a:xfrm>
              <a:off x="380004" y="2799841"/>
              <a:ext cx="9257982"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1561B4F-054C-698C-BAB9-3310B6CE3FF3}"/>
                </a:ext>
              </a:extLst>
            </p:cNvPr>
            <p:cNvCxnSpPr>
              <a:cxnSpLocks/>
            </p:cNvCxnSpPr>
            <p:nvPr/>
          </p:nvCxnSpPr>
          <p:spPr>
            <a:xfrm>
              <a:off x="380004" y="3251397"/>
              <a:ext cx="9257982"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 name="楕円 6">
              <a:extLst>
                <a:ext uri="{FF2B5EF4-FFF2-40B4-BE49-F238E27FC236}">
                  <a16:creationId xmlns:a16="http://schemas.microsoft.com/office/drawing/2014/main" id="{8C34800D-20A0-67DC-4D3E-97B77F595CCF}"/>
                </a:ext>
              </a:extLst>
            </p:cNvPr>
            <p:cNvSpPr/>
            <p:nvPr/>
          </p:nvSpPr>
          <p:spPr>
            <a:xfrm>
              <a:off x="6931635" y="959751"/>
              <a:ext cx="812801" cy="812801"/>
            </a:xfrm>
            <a:prstGeom prst="ellipse">
              <a:avLst/>
            </a:prstGeom>
            <a:solidFill>
              <a:srgbClr val="589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682C3478-9859-F7F2-C393-834C8BCB9EA9}"/>
                </a:ext>
              </a:extLst>
            </p:cNvPr>
            <p:cNvSpPr txBox="1"/>
            <p:nvPr/>
          </p:nvSpPr>
          <p:spPr>
            <a:xfrm>
              <a:off x="6538608" y="1883463"/>
              <a:ext cx="1598856" cy="1312924"/>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ブルー</a:t>
              </a: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4</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#589fef</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88 / 159 / 239</a:t>
              </a:r>
            </a:p>
          </p:txBody>
        </p:sp>
        <p:sp>
          <p:nvSpPr>
            <p:cNvPr id="10" name="楕円 9">
              <a:extLst>
                <a:ext uri="{FF2B5EF4-FFF2-40B4-BE49-F238E27FC236}">
                  <a16:creationId xmlns:a16="http://schemas.microsoft.com/office/drawing/2014/main" id="{5625C13E-871F-57A0-B926-8B2A53DFD46C}"/>
                </a:ext>
              </a:extLst>
            </p:cNvPr>
            <p:cNvSpPr/>
            <p:nvPr/>
          </p:nvSpPr>
          <p:spPr>
            <a:xfrm>
              <a:off x="8596454" y="959751"/>
              <a:ext cx="812801" cy="812801"/>
            </a:xfrm>
            <a:prstGeom prst="ellipse">
              <a:avLst/>
            </a:prstGeom>
            <a:solidFill>
              <a:srgbClr val="8F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D08C2236-372A-7D66-776E-A05A4DC76899}"/>
                </a:ext>
              </a:extLst>
            </p:cNvPr>
            <p:cNvSpPr txBox="1"/>
            <p:nvPr/>
          </p:nvSpPr>
          <p:spPr>
            <a:xfrm>
              <a:off x="8203427" y="1883463"/>
              <a:ext cx="1598856" cy="1312924"/>
            </a:xfrm>
            <a:prstGeom prst="rect">
              <a:avLst/>
            </a:prstGeom>
            <a:noFill/>
          </p:spPr>
          <p:txBody>
            <a:bodyPr wrap="square">
              <a:spAutoFit/>
            </a:bodyPr>
            <a:lstStyle/>
            <a:p>
              <a:pPr algn="ctr">
                <a:lnSpc>
                  <a:spcPct val="2000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ブルー</a:t>
              </a: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5</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#8fd0ff</a:t>
              </a:r>
            </a:p>
            <a:p>
              <a:pPr algn="ctr">
                <a:lnSpc>
                  <a:spcPct val="200000"/>
                </a:lnSpc>
              </a:pPr>
              <a:r>
                <a:rPr lang="en-US" altLang="ja-JP" sz="1400" dirty="0">
                  <a:solidFill>
                    <a:schemeClr val="tx1">
                      <a:lumMod val="65000"/>
                      <a:lumOff val="35000"/>
                    </a:schemeClr>
                  </a:solidFill>
                  <a:latin typeface="Meiryo UI" panose="020B0604030504040204" pitchFamily="50" charset="-128"/>
                  <a:ea typeface="Meiryo UI" panose="020B0604030504040204" pitchFamily="50" charset="-128"/>
                </a:rPr>
                <a:t>143 / 208 / 255</a:t>
              </a:r>
            </a:p>
          </p:txBody>
        </p:sp>
      </p:grpSp>
    </p:spTree>
    <p:extLst>
      <p:ext uri="{BB962C8B-B14F-4D97-AF65-F5344CB8AC3E}">
        <p14:creationId xmlns:p14="http://schemas.microsoft.com/office/powerpoint/2010/main" val="18455440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13226</TotalTime>
  <Words>1084</Words>
  <Application>Microsoft Office PowerPoint</Application>
  <PresentationFormat>ワイド画面</PresentationFormat>
  <Paragraphs>149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プレゼン資料の色使い完全ガイド</dc:title>
  <dc:creator>キカクワークス</dc:creator>
  <cp:lastModifiedBy>高階 志文</cp:lastModifiedBy>
  <cp:revision>22</cp:revision>
  <dcterms:created xsi:type="dcterms:W3CDTF">2023-04-19T11:06:01Z</dcterms:created>
  <dcterms:modified xsi:type="dcterms:W3CDTF">2023-05-30T13:08:24Z</dcterms:modified>
</cp:coreProperties>
</file>